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29" r:id="rId1"/>
    <p:sldMasterId id="2147484131" r:id="rId2"/>
    <p:sldMasterId id="2147484143" r:id="rId3"/>
  </p:sldMasterIdLst>
  <p:notesMasterIdLst>
    <p:notesMasterId r:id="rId23"/>
  </p:notesMasterIdLst>
  <p:sldIdLst>
    <p:sldId id="654" r:id="rId4"/>
    <p:sldId id="767" r:id="rId5"/>
    <p:sldId id="774" r:id="rId6"/>
    <p:sldId id="770" r:id="rId7"/>
    <p:sldId id="771" r:id="rId8"/>
    <p:sldId id="768" r:id="rId9"/>
    <p:sldId id="758" r:id="rId10"/>
    <p:sldId id="732" r:id="rId11"/>
    <p:sldId id="761" r:id="rId12"/>
    <p:sldId id="750" r:id="rId13"/>
    <p:sldId id="753" r:id="rId14"/>
    <p:sldId id="760" r:id="rId15"/>
    <p:sldId id="754" r:id="rId16"/>
    <p:sldId id="751" r:id="rId17"/>
    <p:sldId id="772" r:id="rId18"/>
    <p:sldId id="752" r:id="rId19"/>
    <p:sldId id="759" r:id="rId20"/>
    <p:sldId id="730" r:id="rId21"/>
    <p:sldId id="773" r:id="rId22"/>
  </p:sldIdLst>
  <p:sldSz cx="2438400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69" pos="7680" userDrawn="1">
          <p15:clr>
            <a:srgbClr val="A4A3A4"/>
          </p15:clr>
        </p15:guide>
        <p15:guide id="73" orient="horz" pos="6456" userDrawn="1">
          <p15:clr>
            <a:srgbClr val="A4A3A4"/>
          </p15:clr>
        </p15:guide>
        <p15:guide id="74" orient="horz" pos="4344" userDrawn="1">
          <p15:clr>
            <a:srgbClr val="A4A3A4"/>
          </p15:clr>
        </p15:guide>
        <p15:guide id="75" orient="horz" pos="14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E2E1"/>
    <a:srgbClr val="D79597"/>
    <a:srgbClr val="0F506E"/>
    <a:srgbClr val="234745"/>
    <a:srgbClr val="50878B"/>
    <a:srgbClr val="DBEDED"/>
    <a:srgbClr val="414E5E"/>
    <a:srgbClr val="566A86"/>
    <a:srgbClr val="8A9BB4"/>
    <a:srgbClr val="60BD7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661" autoAdjust="0"/>
    <p:restoredTop sz="84043" autoAdjust="0"/>
  </p:normalViewPr>
  <p:slideViewPr>
    <p:cSldViewPr snapToGrid="0" snapToObjects="1">
      <p:cViewPr>
        <p:scale>
          <a:sx n="26" d="100"/>
          <a:sy n="26" d="100"/>
        </p:scale>
        <p:origin x="872" y="1032"/>
      </p:cViewPr>
      <p:guideLst>
        <p:guide pos="7680"/>
        <p:guide orient="horz" pos="6456"/>
        <p:guide orient="horz" pos="4344"/>
        <p:guide orient="horz" pos="1440"/>
      </p:guideLst>
    </p:cSldViewPr>
  </p:slideViewPr>
  <p:notesTextViewPr>
    <p:cViewPr>
      <p:scale>
        <a:sx n="100" d="100"/>
        <a:sy n="100" d="100"/>
      </p:scale>
      <p:origin x="0" y="0"/>
    </p:cViewPr>
  </p:notesTextViewPr>
  <p:sorterViewPr>
    <p:cViewPr>
      <p:scale>
        <a:sx n="24" d="100"/>
        <a:sy n="24" d="100"/>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Ligh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Light"/>
              </a:defRPr>
            </a:lvl1pPr>
          </a:lstStyle>
          <a:p>
            <a:fld id="{EFC10EE1-B198-C942-8235-326C972CBB30}" type="datetimeFigureOut">
              <a:rPr lang="en-US" smtClean="0"/>
              <a:pPr/>
              <a:t>3/5/20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Ligh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Light"/>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kern="1200">
        <a:solidFill>
          <a:schemeClr val="tx1"/>
        </a:solidFill>
        <a:latin typeface="Calibri Light"/>
        <a:ea typeface="+mn-ea"/>
        <a:cs typeface="+mn-cs"/>
      </a:defRPr>
    </a:lvl1pPr>
    <a:lvl2pPr marL="914217" algn="l" defTabSz="914217" rtl="0" eaLnBrk="1" latinLnBrk="0" hangingPunct="1">
      <a:defRPr sz="2400" kern="1200">
        <a:solidFill>
          <a:schemeClr val="tx1"/>
        </a:solidFill>
        <a:latin typeface="Calibri Light"/>
        <a:ea typeface="+mn-ea"/>
        <a:cs typeface="+mn-cs"/>
      </a:defRPr>
    </a:lvl2pPr>
    <a:lvl3pPr marL="1828434" algn="l" defTabSz="914217" rtl="0" eaLnBrk="1" latinLnBrk="0" hangingPunct="1">
      <a:defRPr sz="2400" kern="1200">
        <a:solidFill>
          <a:schemeClr val="tx1"/>
        </a:solidFill>
        <a:latin typeface="Calibri Light"/>
        <a:ea typeface="+mn-ea"/>
        <a:cs typeface="+mn-cs"/>
      </a:defRPr>
    </a:lvl3pPr>
    <a:lvl4pPr marL="2742651" algn="l" defTabSz="914217" rtl="0" eaLnBrk="1" latinLnBrk="0" hangingPunct="1">
      <a:defRPr sz="2400" kern="1200">
        <a:solidFill>
          <a:schemeClr val="tx1"/>
        </a:solidFill>
        <a:latin typeface="Calibri Light"/>
        <a:ea typeface="+mn-ea"/>
        <a:cs typeface="+mn-cs"/>
      </a:defRPr>
    </a:lvl4pPr>
    <a:lvl5pPr marL="3656868" algn="l" defTabSz="914217" rtl="0" eaLnBrk="1" latinLnBrk="0" hangingPunct="1">
      <a:defRPr sz="2400" kern="1200">
        <a:solidFill>
          <a:schemeClr val="tx1"/>
        </a:solidFill>
        <a:latin typeface="Calibri Light"/>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espn.com/nba/player/_/id/1966/lebron-james"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espn.com/nba/player/_/id/6450/kawhi-leonard"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https://www.espn.com/nba/player/_/id/</a:t>
            </a:r>
            <a:endParaRPr lang="en-US" dirty="0"/>
          </a:p>
          <a:p>
            <a:endParaRPr lang="en-US" dirty="0">
              <a:hlinkClick r:id="rId4"/>
            </a:endParaRPr>
          </a:p>
          <a:p>
            <a:r>
              <a:rPr lang="en-US" dirty="0"/>
              <a:t>Steph Curry, Jaylen Brown, Klay Thompson, Joe Harris, Gordon Hayward</a:t>
            </a:r>
          </a:p>
          <a:p>
            <a:endParaRPr lang="en-US" dirty="0"/>
          </a:p>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8</a:t>
            </a:fld>
            <a:endParaRPr lang="en-US" dirty="0"/>
          </a:p>
        </p:txBody>
      </p:sp>
    </p:spTree>
    <p:extLst>
      <p:ext uri="{BB962C8B-B14F-4D97-AF65-F5344CB8AC3E}">
        <p14:creationId xmlns:p14="http://schemas.microsoft.com/office/powerpoint/2010/main" val="1149338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11</a:t>
            </a:fld>
            <a:endParaRPr lang="en-US" dirty="0"/>
          </a:p>
        </p:txBody>
      </p:sp>
    </p:spTree>
    <p:extLst>
      <p:ext uri="{BB962C8B-B14F-4D97-AF65-F5344CB8AC3E}">
        <p14:creationId xmlns:p14="http://schemas.microsoft.com/office/powerpoint/2010/main" val="3542056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13</a:t>
            </a:fld>
            <a:endParaRPr lang="en-US" dirty="0"/>
          </a:p>
        </p:txBody>
      </p:sp>
    </p:spTree>
    <p:extLst>
      <p:ext uri="{BB962C8B-B14F-4D97-AF65-F5344CB8AC3E}">
        <p14:creationId xmlns:p14="http://schemas.microsoft.com/office/powerpoint/2010/main" val="2243750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Box 1"/>
          <p:cNvSpPr txBox="1"/>
          <p:nvPr userDrawn="1"/>
        </p:nvSpPr>
        <p:spPr>
          <a:xfrm>
            <a:off x="11823463" y="12537632"/>
            <a:ext cx="737076" cy="569395"/>
          </a:xfrm>
          <a:prstGeom prst="rect">
            <a:avLst/>
          </a:prstGeom>
          <a:noFill/>
        </p:spPr>
        <p:txBody>
          <a:bodyPr wrap="none" lIns="137168" tIns="68584" rIns="137168" bIns="68584" rtlCol="0">
            <a:spAutoFit/>
          </a:bodyPr>
          <a:lstStyle/>
          <a:p>
            <a:pPr algn="ctr"/>
            <a:fld id="{260E2A6B-A809-4840-BF14-8648BC0BDF87}" type="slidenum">
              <a:rPr lang="id-ID" sz="2800" b="1" smtClean="0">
                <a:solidFill>
                  <a:schemeClr val="tx1">
                    <a:lumMod val="50000"/>
                  </a:schemeClr>
                </a:solidFill>
                <a:latin typeface="Lato Light" charset="0"/>
                <a:cs typeface="Lato Light" charset="0"/>
              </a:rPr>
              <a:pPr algn="ctr"/>
              <a:t>‹#›</a:t>
            </a:fld>
            <a:endParaRPr lang="id-ID" sz="2800" b="1" dirty="0">
              <a:solidFill>
                <a:schemeClr val="tx1">
                  <a:lumMod val="50000"/>
                </a:schemeClr>
              </a:solidFill>
              <a:latin typeface="Lato Light" charset="0"/>
              <a:cs typeface="Lato Light" charset="0"/>
            </a:endParaRPr>
          </a:p>
        </p:txBody>
      </p:sp>
    </p:spTree>
    <p:extLst>
      <p:ext uri="{BB962C8B-B14F-4D97-AF65-F5344CB8AC3E}">
        <p14:creationId xmlns:p14="http://schemas.microsoft.com/office/powerpoint/2010/main" val="765335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366376" y="1974851"/>
            <a:ext cx="12344400" cy="9747250"/>
          </a:xfrm>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3/5/20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0811095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22824248"/>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0" y="730250"/>
            <a:ext cx="5257800" cy="1162367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6400" y="730250"/>
            <a:ext cx="15468600" cy="1162367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17896608"/>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6"/>
            <a:ext cx="18288000" cy="4775200"/>
          </a:xfrm>
        </p:spPr>
        <p:txBody>
          <a:bodyPr anchor="b"/>
          <a:lstStyle>
            <a:lvl1pPr algn="ctr">
              <a:defRPr sz="12000"/>
            </a:lvl1pPr>
          </a:lstStyle>
          <a:p>
            <a:r>
              <a:rPr lang="en-US"/>
              <a:t>Click to edit Master title style</a:t>
            </a:r>
            <a:endParaRPr lang="en-US" dirty="0"/>
          </a:p>
        </p:txBody>
      </p:sp>
      <p:sp>
        <p:nvSpPr>
          <p:cNvPr id="3" name="Subtitle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11281939"/>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0758201"/>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7"/>
            <a:ext cx="21031200" cy="5705474"/>
          </a:xfrm>
        </p:spPr>
        <p:txBody>
          <a:bodyPr anchor="b"/>
          <a:lstStyle>
            <a:lvl1pPr>
              <a:defRPr sz="12000"/>
            </a:lvl1pPr>
          </a:lstStyle>
          <a:p>
            <a:r>
              <a:rPr lang="en-US"/>
              <a:t>Click to edit Master title style</a:t>
            </a:r>
            <a:endParaRPr lang="en-US" dirty="0"/>
          </a:p>
        </p:txBody>
      </p:sp>
      <p:sp>
        <p:nvSpPr>
          <p:cNvPr id="3" name="Text Placeholder 2"/>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3/5/20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19093906"/>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76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344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3/5/20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12164948"/>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576" y="730251"/>
            <a:ext cx="21031200" cy="265112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4" name="Content Placeholder 3"/>
          <p:cNvSpPr>
            <a:spLocks noGrp="1"/>
          </p:cNvSpPr>
          <p:nvPr>
            <p:ph sz="half" idx="2"/>
          </p:nvPr>
        </p:nvSpPr>
        <p:spPr>
          <a:xfrm>
            <a:off x="1679577" y="5010150"/>
            <a:ext cx="10315574"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6" name="Content Placeholder 5"/>
          <p:cNvSpPr>
            <a:spLocks noGrp="1"/>
          </p:cNvSpPr>
          <p:nvPr>
            <p:ph sz="quarter" idx="4"/>
          </p:nvPr>
        </p:nvSpPr>
        <p:spPr>
          <a:xfrm>
            <a:off x="12344400" y="5010150"/>
            <a:ext cx="10366376"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3/5/20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28045238"/>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3/5/20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63583728"/>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3/5/20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
        <p:nvSpPr>
          <p:cNvPr id="5" name="TextBox 4">
            <a:extLst>
              <a:ext uri="{FF2B5EF4-FFF2-40B4-BE49-F238E27FC236}">
                <a16:creationId xmlns:a16="http://schemas.microsoft.com/office/drawing/2014/main" id="{46D683EE-FE38-43A2-9F90-B30F31E7D4A1}"/>
              </a:ext>
            </a:extLst>
          </p:cNvPr>
          <p:cNvSpPr txBox="1"/>
          <p:nvPr userDrawn="1"/>
        </p:nvSpPr>
        <p:spPr>
          <a:xfrm>
            <a:off x="11823463" y="12537632"/>
            <a:ext cx="737076" cy="569395"/>
          </a:xfrm>
          <a:prstGeom prst="rect">
            <a:avLst/>
          </a:prstGeom>
          <a:noFill/>
        </p:spPr>
        <p:txBody>
          <a:bodyPr wrap="none" lIns="137168" tIns="68584" rIns="137168" bIns="68584" rtlCol="0">
            <a:spAutoFit/>
          </a:bodyPr>
          <a:lstStyle/>
          <a:p>
            <a:pPr algn="ctr"/>
            <a:fld id="{260E2A6B-A809-4840-BF14-8648BC0BDF87}" type="slidenum">
              <a:rPr lang="id-ID" sz="2800" b="1" smtClean="0">
                <a:solidFill>
                  <a:schemeClr val="tx1">
                    <a:lumMod val="50000"/>
                  </a:schemeClr>
                </a:solidFill>
                <a:latin typeface="Lato Light" charset="0"/>
                <a:cs typeface="Lato Light" charset="0"/>
              </a:rPr>
              <a:pPr algn="ctr"/>
              <a:t>‹#›</a:t>
            </a:fld>
            <a:endParaRPr lang="id-ID" sz="2800" b="1" dirty="0">
              <a:solidFill>
                <a:schemeClr val="tx1">
                  <a:lumMod val="50000"/>
                </a:schemeClr>
              </a:solidFill>
              <a:latin typeface="Lato Light" charset="0"/>
              <a:cs typeface="Lato Light" charset="0"/>
            </a:endParaRPr>
          </a:p>
        </p:txBody>
      </p:sp>
    </p:spTree>
    <p:extLst>
      <p:ext uri="{BB962C8B-B14F-4D97-AF65-F5344CB8AC3E}">
        <p14:creationId xmlns:p14="http://schemas.microsoft.com/office/powerpoint/2010/main" val="4030391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6"/>
            <a:ext cx="18288000" cy="4775200"/>
          </a:xfrm>
        </p:spPr>
        <p:txBody>
          <a:bodyPr anchor="b"/>
          <a:lstStyle>
            <a:lvl1pPr algn="ctr">
              <a:defRPr sz="12000"/>
            </a:lvl1pPr>
          </a:lstStyle>
          <a:p>
            <a:r>
              <a:rPr lang="en-US"/>
              <a:t>Click to edit Master title style</a:t>
            </a:r>
            <a:endParaRPr lang="en-US" dirty="0"/>
          </a:p>
        </p:txBody>
      </p:sp>
      <p:sp>
        <p:nvSpPr>
          <p:cNvPr id="3" name="Subtitle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13499552"/>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a:t>Click to edit Master title style</a:t>
            </a:r>
            <a:endParaRPr lang="en-US" dirty="0"/>
          </a:p>
        </p:txBody>
      </p:sp>
      <p:sp>
        <p:nvSpPr>
          <p:cNvPr id="3" name="Content Placeholder 2"/>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3/5/20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36734169"/>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366376" y="1974851"/>
            <a:ext cx="12344400" cy="9747250"/>
          </a:xfrm>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3/5/20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9239440"/>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19867486"/>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0" y="730250"/>
            <a:ext cx="5257800" cy="1162367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6400" y="730250"/>
            <a:ext cx="15468600" cy="1162367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6751846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3811555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7"/>
            <a:ext cx="21031200" cy="5705474"/>
          </a:xfrm>
        </p:spPr>
        <p:txBody>
          <a:bodyPr anchor="b"/>
          <a:lstStyle>
            <a:lvl1pPr>
              <a:defRPr sz="12000"/>
            </a:lvl1pPr>
          </a:lstStyle>
          <a:p>
            <a:r>
              <a:rPr lang="en-US"/>
              <a:t>Click to edit Master title style</a:t>
            </a:r>
            <a:endParaRPr lang="en-US" dirty="0"/>
          </a:p>
        </p:txBody>
      </p:sp>
      <p:sp>
        <p:nvSpPr>
          <p:cNvPr id="3" name="Text Placeholder 2"/>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3/5/20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46414307"/>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76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344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3/5/20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3745553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576" y="730251"/>
            <a:ext cx="21031200" cy="265112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4" name="Content Placeholder 3"/>
          <p:cNvSpPr>
            <a:spLocks noGrp="1"/>
          </p:cNvSpPr>
          <p:nvPr>
            <p:ph sz="half" idx="2"/>
          </p:nvPr>
        </p:nvSpPr>
        <p:spPr>
          <a:xfrm>
            <a:off x="1679577" y="5010150"/>
            <a:ext cx="10315574"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6" name="Content Placeholder 5"/>
          <p:cNvSpPr>
            <a:spLocks noGrp="1"/>
          </p:cNvSpPr>
          <p:nvPr>
            <p:ph sz="quarter" idx="4"/>
          </p:nvPr>
        </p:nvSpPr>
        <p:spPr>
          <a:xfrm>
            <a:off x="12344400" y="5010150"/>
            <a:ext cx="10366376"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3/5/20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86703809"/>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3/5/20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03425529"/>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3/5/20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70489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a:t>Click to edit Master title style</a:t>
            </a:r>
            <a:endParaRPr lang="en-US" dirty="0"/>
          </a:p>
        </p:txBody>
      </p:sp>
      <p:sp>
        <p:nvSpPr>
          <p:cNvPr id="3" name="Content Placeholder 2"/>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3/5/20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65750776"/>
      </p:ext>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1.pn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3"/>
            <a:ext cx="21031200"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6400" y="3651251"/>
            <a:ext cx="21031200" cy="821417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a:extLst>
              <a:ext uri="{FF2B5EF4-FFF2-40B4-BE49-F238E27FC236}">
                <a16:creationId xmlns:a16="http://schemas.microsoft.com/office/drawing/2014/main" id="{59F27FC7-77C6-4D42-B899-3E9163D12CA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0455" y="12047922"/>
            <a:ext cx="6216133" cy="1572101"/>
          </a:xfrm>
          <a:prstGeom prst="rect">
            <a:avLst/>
          </a:prstGeom>
        </p:spPr>
      </p:pic>
      <p:sp>
        <p:nvSpPr>
          <p:cNvPr id="13" name="TextBox 12">
            <a:extLst>
              <a:ext uri="{FF2B5EF4-FFF2-40B4-BE49-F238E27FC236}">
                <a16:creationId xmlns:a16="http://schemas.microsoft.com/office/drawing/2014/main" id="{1DCC0ED1-1CED-4490-8EF8-B5F38FDA9DB9}"/>
              </a:ext>
            </a:extLst>
          </p:cNvPr>
          <p:cNvSpPr txBox="1"/>
          <p:nvPr userDrawn="1"/>
        </p:nvSpPr>
        <p:spPr>
          <a:xfrm>
            <a:off x="15220217" y="12298961"/>
            <a:ext cx="8634491" cy="523220"/>
          </a:xfrm>
          <a:prstGeom prst="rect">
            <a:avLst/>
          </a:prstGeom>
          <a:noFill/>
        </p:spPr>
        <p:txBody>
          <a:bodyPr wrap="square" rtlCol="0">
            <a:spAutoFit/>
          </a:bodyPr>
          <a:lstStyle/>
          <a:p>
            <a:pPr algn="r"/>
            <a:r>
              <a:rPr lang="en-US" sz="2800" dirty="0">
                <a:latin typeface="Arial" panose="020B0604020202020204" pitchFamily="34" charset="0"/>
                <a:cs typeface="Arial" panose="020B0604020202020204" pitchFamily="34" charset="0"/>
              </a:rPr>
              <a:t>Competitive Advantage Presented By</a:t>
            </a:r>
          </a:p>
        </p:txBody>
      </p:sp>
    </p:spTree>
    <p:extLst>
      <p:ext uri="{BB962C8B-B14F-4D97-AF65-F5344CB8AC3E}">
        <p14:creationId xmlns:p14="http://schemas.microsoft.com/office/powerpoint/2010/main" val="1052501761"/>
      </p:ext>
    </p:extLst>
  </p:cSld>
  <p:clrMap bg1="lt1" tx1="dk1" bg2="lt2" tx2="dk2" accent1="accent1" accent2="accent2" accent3="accent3" accent4="accent4" accent5="accent5" accent6="accent6" hlink="hlink" folHlink="folHlink"/>
  <p:sldLayoutIdLst>
    <p:sldLayoutId id="2147484130" r:id="rId1"/>
  </p:sldLayoutIdLst>
  <p:hf hdr="0" ftr="0" dt="0"/>
  <p:txStyles>
    <p:titleStyle>
      <a:lvl1pPr algn="l" defTabSz="1828800" rtl="0" eaLnBrk="1" latinLnBrk="0" hangingPunct="1">
        <a:lnSpc>
          <a:spcPct val="90000"/>
        </a:lnSpc>
        <a:spcBef>
          <a:spcPct val="0"/>
        </a:spcBef>
        <a:buNone/>
        <a:defRPr sz="8800" b="0" i="0" kern="1200">
          <a:solidFill>
            <a:schemeClr val="tx1"/>
          </a:solidFill>
          <a:latin typeface="Lato Light" charset="0"/>
          <a:ea typeface="Lato Light" charset="0"/>
          <a:cs typeface="Lato Light" charset="0"/>
        </a:defRPr>
      </a:lvl1pPr>
    </p:titleStyle>
    <p:bodyStyle>
      <a:lvl1pPr marL="0" indent="0" algn="l" defTabSz="1828800" rtl="0" eaLnBrk="1" latinLnBrk="0" hangingPunct="1">
        <a:lnSpc>
          <a:spcPct val="90000"/>
        </a:lnSpc>
        <a:spcBef>
          <a:spcPts val="2000"/>
        </a:spcBef>
        <a:buFont typeface="Arial" panose="020B0604020202020204" pitchFamily="34" charset="0"/>
        <a:buNone/>
        <a:defRPr sz="4000" b="0" i="0" kern="1200">
          <a:solidFill>
            <a:schemeClr val="tx1"/>
          </a:solidFill>
          <a:latin typeface="Lato Light" charset="0"/>
          <a:ea typeface="Lato Light" charset="0"/>
          <a:cs typeface="Lato Light" charset="0"/>
        </a:defRPr>
      </a:lvl1pPr>
      <a:lvl2pPr marL="914400" indent="0" algn="l" defTabSz="1828800" rtl="0" eaLnBrk="1" latinLnBrk="0" hangingPunct="1">
        <a:lnSpc>
          <a:spcPct val="90000"/>
        </a:lnSpc>
        <a:spcBef>
          <a:spcPts val="1000"/>
        </a:spcBef>
        <a:buFont typeface="Arial" panose="020B0604020202020204" pitchFamily="34" charset="0"/>
        <a:buNone/>
        <a:defRPr sz="3200" b="0" i="0" kern="1200">
          <a:solidFill>
            <a:schemeClr val="tx1"/>
          </a:solidFill>
          <a:latin typeface="Lato Light" charset="0"/>
          <a:ea typeface="Lato Light" charset="0"/>
          <a:cs typeface="Lato Light" charset="0"/>
        </a:defRPr>
      </a:lvl2pPr>
      <a:lvl3pPr marL="1828800" indent="0" algn="l" defTabSz="1828800" rtl="0" eaLnBrk="1" latinLnBrk="0" hangingPunct="1">
        <a:lnSpc>
          <a:spcPct val="90000"/>
        </a:lnSpc>
        <a:spcBef>
          <a:spcPts val="1000"/>
        </a:spcBef>
        <a:buFont typeface="Arial" panose="020B0604020202020204" pitchFamily="34" charset="0"/>
        <a:buNone/>
        <a:defRPr sz="2400" b="0" i="0" kern="1200">
          <a:solidFill>
            <a:schemeClr val="tx1"/>
          </a:solidFill>
          <a:latin typeface="Lato Light" charset="0"/>
          <a:ea typeface="Lato Light" charset="0"/>
          <a:cs typeface="Lato Light" charset="0"/>
        </a:defRPr>
      </a:lvl3pPr>
      <a:lvl4pPr marL="2743200" indent="0" algn="l" defTabSz="1828800" rtl="0" eaLnBrk="1" latinLnBrk="0" hangingPunct="1">
        <a:lnSpc>
          <a:spcPct val="90000"/>
        </a:lnSpc>
        <a:spcBef>
          <a:spcPts val="1000"/>
        </a:spcBef>
        <a:buFont typeface="Arial" panose="020B0604020202020204" pitchFamily="34" charset="0"/>
        <a:buNone/>
        <a:defRPr sz="2000" b="0" i="0" kern="1200">
          <a:solidFill>
            <a:schemeClr val="tx1"/>
          </a:solidFill>
          <a:latin typeface="Lato Light" charset="0"/>
          <a:ea typeface="Lato Light" charset="0"/>
          <a:cs typeface="Lato Light" charset="0"/>
        </a:defRPr>
      </a:lvl4pPr>
      <a:lvl5pPr marL="3657600" indent="0" algn="l" defTabSz="1828800" rtl="0" eaLnBrk="1" latinLnBrk="0" hangingPunct="1">
        <a:lnSpc>
          <a:spcPct val="90000"/>
        </a:lnSpc>
        <a:spcBef>
          <a:spcPts val="1000"/>
        </a:spcBef>
        <a:buFont typeface="Arial" panose="020B0604020202020204" pitchFamily="34" charset="0"/>
        <a:buNone/>
        <a:defRPr sz="2000" b="0" i="0" kern="1200">
          <a:solidFill>
            <a:schemeClr val="tx1"/>
          </a:solidFill>
          <a:latin typeface="Lato Light" charset="0"/>
          <a:ea typeface="Lato Light" charset="0"/>
          <a:cs typeface="Lato Light"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C764DE79-268F-4C1A-8933-263129D2AF90}" type="datetimeFigureOut">
              <a:rPr lang="en-US" smtClean="0"/>
              <a:t>3/5/20</a:t>
            </a:fld>
            <a:endParaRPr lang="en-US" dirty="0"/>
          </a:p>
        </p:txBody>
      </p:sp>
      <p:sp>
        <p:nvSpPr>
          <p:cNvPr id="5" name="Footer Placeholder 4"/>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48F63A3B-78C7-47BE-AE5E-E10140E04643}" type="slidenum">
              <a:rPr lang="en-US" dirty="0"/>
              <a:t>‹#›</a:t>
            </a:fld>
            <a:endParaRPr lang="en-US" dirty="0"/>
          </a:p>
        </p:txBody>
      </p:sp>
      <p:sp>
        <p:nvSpPr>
          <p:cNvPr id="7" name="Rectangle 6">
            <a:extLst>
              <a:ext uri="{FF2B5EF4-FFF2-40B4-BE49-F238E27FC236}">
                <a16:creationId xmlns:a16="http://schemas.microsoft.com/office/drawing/2014/main" id="{CF3A2806-A981-4740-B7CD-2B9D58BEEC44}"/>
              </a:ext>
            </a:extLst>
          </p:cNvPr>
          <p:cNvSpPr/>
          <p:nvPr userDrawn="1"/>
        </p:nvSpPr>
        <p:spPr>
          <a:xfrm>
            <a:off x="0" y="8952667"/>
            <a:ext cx="24384000" cy="4763332"/>
          </a:xfrm>
          <a:prstGeom prst="rect">
            <a:avLst/>
          </a:prstGeom>
          <a:gradFill flip="none" rotWithShape="1">
            <a:gsLst>
              <a:gs pos="14000">
                <a:srgbClr val="50878B"/>
              </a:gs>
              <a:gs pos="100000">
                <a:srgbClr val="DBEDE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pic>
        <p:nvPicPr>
          <p:cNvPr id="10" name="Picture 9">
            <a:extLst>
              <a:ext uri="{FF2B5EF4-FFF2-40B4-BE49-F238E27FC236}">
                <a16:creationId xmlns:a16="http://schemas.microsoft.com/office/drawing/2014/main" id="{B870DA80-E8B7-473F-8EFC-A97C8537E44F}"/>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480455" y="421968"/>
            <a:ext cx="6216133" cy="1572101"/>
          </a:xfrm>
          <a:prstGeom prst="rect">
            <a:avLst/>
          </a:prstGeom>
        </p:spPr>
      </p:pic>
    </p:spTree>
    <p:extLst>
      <p:ext uri="{BB962C8B-B14F-4D97-AF65-F5344CB8AC3E}">
        <p14:creationId xmlns:p14="http://schemas.microsoft.com/office/powerpoint/2010/main" val="802682697"/>
      </p:ext>
    </p:extLst>
  </p:cSld>
  <p:clrMap bg1="lt1" tx1="dk1" bg2="lt2" tx2="dk2" accent1="accent1" accent2="accent2" accent3="accent3" accent4="accent4" accent5="accent5" accent6="accent6" hlink="hlink" folHlink="folHlink"/>
  <p:sldLayoutIdLst>
    <p:sldLayoutId id="2147484132" r:id="rId1"/>
    <p:sldLayoutId id="2147484133" r:id="rId2"/>
    <p:sldLayoutId id="2147484134" r:id="rId3"/>
    <p:sldLayoutId id="2147484135" r:id="rId4"/>
    <p:sldLayoutId id="2147484136" r:id="rId5"/>
    <p:sldLayoutId id="2147484137" r:id="rId6"/>
    <p:sldLayoutId id="2147484138" r:id="rId7"/>
    <p:sldLayoutId id="2147484139" r:id="rId8"/>
    <p:sldLayoutId id="2147484140" r:id="rId9"/>
    <p:sldLayoutId id="2147484141" r:id="rId10"/>
    <p:sldLayoutId id="2147484142" r:id="rId11"/>
  </p:sldLayoutIdLst>
  <p:hf hdr="0" ftr="0" dt="0"/>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C764DE79-268F-4C1A-8933-263129D2AF90}" type="datetimeFigureOut">
              <a:rPr lang="en-US" smtClean="0"/>
              <a:t>3/5/20</a:t>
            </a:fld>
            <a:endParaRPr lang="en-US" dirty="0"/>
          </a:p>
        </p:txBody>
      </p:sp>
      <p:sp>
        <p:nvSpPr>
          <p:cNvPr id="5" name="Footer Placeholder 4"/>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48F63A3B-78C7-47BE-AE5E-E10140E04643}" type="slidenum">
              <a:rPr lang="en-US" dirty="0"/>
              <a:t>‹#›</a:t>
            </a:fld>
            <a:endParaRPr lang="en-US" dirty="0"/>
          </a:p>
        </p:txBody>
      </p:sp>
      <p:pic>
        <p:nvPicPr>
          <p:cNvPr id="9" name="Picture 8">
            <a:extLst>
              <a:ext uri="{FF2B5EF4-FFF2-40B4-BE49-F238E27FC236}">
                <a16:creationId xmlns:a16="http://schemas.microsoft.com/office/drawing/2014/main" id="{67BCC784-3667-4D0C-AB7D-25813AA2A9B0}"/>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480455" y="12047922"/>
            <a:ext cx="6216133" cy="1572101"/>
          </a:xfrm>
          <a:prstGeom prst="rect">
            <a:avLst/>
          </a:prstGeom>
        </p:spPr>
      </p:pic>
    </p:spTree>
    <p:extLst>
      <p:ext uri="{BB962C8B-B14F-4D97-AF65-F5344CB8AC3E}">
        <p14:creationId xmlns:p14="http://schemas.microsoft.com/office/powerpoint/2010/main" val="3648767669"/>
      </p:ext>
    </p:extLst>
  </p:cSld>
  <p:clrMap bg1="lt1" tx1="dk1" bg2="lt2" tx2="dk2" accent1="accent1" accent2="accent2" accent3="accent3" accent4="accent4" accent5="accent5" accent6="accent6" hlink="hlink" folHlink="folHlink"/>
  <p:sldLayoutIdLst>
    <p:sldLayoutId id="2147484144" r:id="rId1"/>
    <p:sldLayoutId id="2147484145" r:id="rId2"/>
    <p:sldLayoutId id="2147484146" r:id="rId3"/>
    <p:sldLayoutId id="2147484147" r:id="rId4"/>
    <p:sldLayoutId id="2147484148" r:id="rId5"/>
    <p:sldLayoutId id="2147484149" r:id="rId6"/>
    <p:sldLayoutId id="2147484150" r:id="rId7"/>
    <p:sldLayoutId id="2147484151" r:id="rId8"/>
    <p:sldLayoutId id="2147484152" r:id="rId9"/>
    <p:sldLayoutId id="2147484153" r:id="rId10"/>
    <p:sldLayoutId id="2147484154" r:id="rId11"/>
  </p:sldLayoutIdLst>
  <p:hf hdr="0" ftr="0" dt="0"/>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hyperlink" Target="https://www.wsj.com/articles/second-spectrum-shoots-for-artificial-intelligence-in-nba-finals-1465471801"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19.xml"/><Relationship Id="rId6" Type="http://schemas.openxmlformats.org/officeDocument/2006/relationships/hyperlink" Target="https://hwiberg.github.io/" TargetMode="External"/><Relationship Id="rId5" Type="http://schemas.openxmlformats.org/officeDocument/2006/relationships/hyperlink" Target="mailto:hwiberg@mit.edu" TargetMode="External"/><Relationship Id="rId4" Type="http://schemas.openxmlformats.org/officeDocument/2006/relationships/hyperlink" Target="https://github.com/hwiberg/SSAC2020" TargetMode="Externa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hwiberg/SSAC2020" TargetMode="Externa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hwiberg/SSAC2020" TargetMode="Externa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hwiberg/SSAC2020" TargetMode="Externa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19.xml"/><Relationship Id="rId6" Type="http://schemas.openxmlformats.org/officeDocument/2006/relationships/hyperlink" Target="https://github.com/hwiberg/SSAC2020" TargetMode="External"/><Relationship Id="rId5" Type="http://schemas.openxmlformats.org/officeDocument/2006/relationships/image" Target="../media/image5.tiff"/><Relationship Id="rId4" Type="http://schemas.openxmlformats.org/officeDocument/2006/relationships/image" Target="../media/image4.tiff"/></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19.xml"/><Relationship Id="rId5" Type="http://schemas.openxmlformats.org/officeDocument/2006/relationships/hyperlink" Target="https://github.com/hwiberg/SSAC2020" TargetMode="External"/><Relationship Id="rId4" Type="http://schemas.openxmlformats.org/officeDocument/2006/relationships/image" Target="../media/image8.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4.tiff"/><Relationship Id="rId13" Type="http://schemas.openxmlformats.org/officeDocument/2006/relationships/hyperlink" Target="https://www.espn.com/" TargetMode="External"/><Relationship Id="rId3" Type="http://schemas.openxmlformats.org/officeDocument/2006/relationships/image" Target="../media/image9.tiff"/><Relationship Id="rId7" Type="http://schemas.openxmlformats.org/officeDocument/2006/relationships/image" Target="../media/image13.tiff"/><Relationship Id="rId12" Type="http://schemas.openxmlformats.org/officeDocument/2006/relationships/image" Target="../media/image18.tiff"/><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image" Target="../media/image12.tiff"/><Relationship Id="rId11" Type="http://schemas.openxmlformats.org/officeDocument/2006/relationships/image" Target="../media/image17.tiff"/><Relationship Id="rId5" Type="http://schemas.openxmlformats.org/officeDocument/2006/relationships/image" Target="../media/image11.tiff"/><Relationship Id="rId10" Type="http://schemas.openxmlformats.org/officeDocument/2006/relationships/image" Target="../media/image16.tiff"/><Relationship Id="rId4" Type="http://schemas.openxmlformats.org/officeDocument/2006/relationships/image" Target="../media/image10.tiff"/><Relationship Id="rId9" Type="http://schemas.openxmlformats.org/officeDocument/2006/relationships/image" Target="../media/image15.tiff"/><Relationship Id="rId14" Type="http://schemas.openxmlformats.org/officeDocument/2006/relationships/hyperlink" Target="https://www.olympic.org/tokyo-2020"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usab.com/news-events/news/2016/06/2016-moly-team-announced.aspx" TargetMode="External"/><Relationship Id="rId2" Type="http://schemas.openxmlformats.org/officeDocument/2006/relationships/image" Target="../media/image19.tiff"/><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Line 5"/>
          <p:cNvSpPr>
            <a:spLocks noChangeShapeType="1"/>
          </p:cNvSpPr>
          <p:nvPr/>
        </p:nvSpPr>
        <p:spPr bwMode="auto">
          <a:xfrm>
            <a:off x="4168776" y="-131161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182895" tIns="91448" rIns="182895" bIns="91448" numCol="1" anchor="t" anchorCtr="0" compatLnSpc="1">
            <a:prstTxWarp prst="textNoShape">
              <a:avLst/>
            </a:prstTxWarp>
          </a:bodyPr>
          <a:lstStyle/>
          <a:p>
            <a:endParaRPr lang="en-US" sz="2701" dirty="0">
              <a:latin typeface="Arial" panose="020B0604020202020204" pitchFamily="34" charset="0"/>
              <a:cs typeface="Arial" panose="020B0604020202020204" pitchFamily="34" charset="0"/>
            </a:endParaRPr>
          </a:p>
        </p:txBody>
      </p:sp>
      <p:sp>
        <p:nvSpPr>
          <p:cNvPr id="45" name="Line 6"/>
          <p:cNvSpPr>
            <a:spLocks noChangeShapeType="1"/>
          </p:cNvSpPr>
          <p:nvPr/>
        </p:nvSpPr>
        <p:spPr bwMode="auto">
          <a:xfrm>
            <a:off x="4168776" y="-131161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182895" tIns="91448" rIns="182895" bIns="91448" numCol="1" anchor="t" anchorCtr="0" compatLnSpc="1">
            <a:prstTxWarp prst="textNoShape">
              <a:avLst/>
            </a:prstTxWarp>
          </a:bodyPr>
          <a:lstStyle/>
          <a:p>
            <a:endParaRPr lang="en-US" sz="2701" dirty="0">
              <a:latin typeface="Arial" panose="020B0604020202020204" pitchFamily="34" charset="0"/>
              <a:cs typeface="Arial" panose="020B0604020202020204" pitchFamily="34" charset="0"/>
            </a:endParaRPr>
          </a:p>
        </p:txBody>
      </p:sp>
      <p:sp>
        <p:nvSpPr>
          <p:cNvPr id="12" name="TextBox 11"/>
          <p:cNvSpPr txBox="1"/>
          <p:nvPr/>
        </p:nvSpPr>
        <p:spPr>
          <a:xfrm>
            <a:off x="2325463" y="3366655"/>
            <a:ext cx="16274595" cy="2623603"/>
          </a:xfrm>
          <a:prstGeom prst="rect">
            <a:avLst/>
          </a:prstGeom>
          <a:noFill/>
        </p:spPr>
        <p:txBody>
          <a:bodyPr wrap="square" lIns="0" rIns="0" rtlCol="0">
            <a:noAutofit/>
          </a:bodyPr>
          <a:lstStyle/>
          <a:p>
            <a:r>
              <a:rPr lang="en-US" sz="8800" b="1" dirty="0"/>
              <a:t>An Optimization Approach to Roster Creation</a:t>
            </a:r>
            <a:endParaRPr lang="en-US" sz="10353" dirty="0">
              <a:latin typeface="Arial" panose="020B0604020202020204" pitchFamily="34" charset="0"/>
              <a:ea typeface="Lato Black" charset="0"/>
              <a:cs typeface="Arial" panose="020B0604020202020204" pitchFamily="34" charset="0"/>
            </a:endParaRPr>
          </a:p>
        </p:txBody>
      </p:sp>
      <p:sp>
        <p:nvSpPr>
          <p:cNvPr id="7" name="TextBox 6">
            <a:extLst>
              <a:ext uri="{FF2B5EF4-FFF2-40B4-BE49-F238E27FC236}">
                <a16:creationId xmlns:a16="http://schemas.microsoft.com/office/drawing/2014/main" id="{5A7AE716-836E-4B9B-8C33-DA67671F634A}"/>
              </a:ext>
            </a:extLst>
          </p:cNvPr>
          <p:cNvSpPr txBox="1"/>
          <p:nvPr/>
        </p:nvSpPr>
        <p:spPr>
          <a:xfrm>
            <a:off x="2325462" y="6888900"/>
            <a:ext cx="3197991" cy="769441"/>
          </a:xfrm>
          <a:prstGeom prst="rect">
            <a:avLst/>
          </a:prstGeom>
          <a:noFill/>
        </p:spPr>
        <p:txBody>
          <a:bodyPr wrap="none" lIns="0" rIns="0" rtlCol="0">
            <a:spAutoFit/>
          </a:bodyPr>
          <a:lstStyle/>
          <a:p>
            <a:r>
              <a:rPr lang="en-US" sz="4400" dirty="0">
                <a:latin typeface="Arial" panose="020B0604020202020204" pitchFamily="34" charset="0"/>
                <a:ea typeface="Lato Black" charset="0"/>
                <a:cs typeface="Arial" panose="020B0604020202020204" pitchFamily="34" charset="0"/>
              </a:rPr>
              <a:t>Holly Wiberg</a:t>
            </a:r>
            <a:endParaRPr lang="en-US" sz="5400" dirty="0">
              <a:latin typeface="Arial" panose="020B0604020202020204" pitchFamily="34" charset="0"/>
              <a:ea typeface="Lato Black" charset="0"/>
              <a:cs typeface="Arial" panose="020B0604020202020204" pitchFamily="34" charset="0"/>
            </a:endParaRPr>
          </a:p>
        </p:txBody>
      </p:sp>
      <p:sp>
        <p:nvSpPr>
          <p:cNvPr id="8" name="TextBox 7">
            <a:extLst>
              <a:ext uri="{FF2B5EF4-FFF2-40B4-BE49-F238E27FC236}">
                <a16:creationId xmlns:a16="http://schemas.microsoft.com/office/drawing/2014/main" id="{A46C3E5C-0512-4D95-80C5-BE972663860D}"/>
              </a:ext>
            </a:extLst>
          </p:cNvPr>
          <p:cNvSpPr txBox="1"/>
          <p:nvPr/>
        </p:nvSpPr>
        <p:spPr>
          <a:xfrm>
            <a:off x="2325462" y="7818969"/>
            <a:ext cx="12448344" cy="769441"/>
          </a:xfrm>
          <a:prstGeom prst="rect">
            <a:avLst/>
          </a:prstGeom>
          <a:noFill/>
        </p:spPr>
        <p:txBody>
          <a:bodyPr wrap="none" lIns="0" rIns="0" rtlCol="0">
            <a:spAutoFit/>
          </a:bodyPr>
          <a:lstStyle/>
          <a:p>
            <a:r>
              <a:rPr lang="en-US" sz="4400" dirty="0">
                <a:latin typeface="Arial" panose="020B0604020202020204" pitchFamily="34" charset="0"/>
                <a:ea typeface="Lato Black" charset="0"/>
                <a:cs typeface="Arial" panose="020B0604020202020204" pitchFamily="34" charset="0"/>
              </a:rPr>
              <a:t>PhD Candidate, MIT Operations Research Center</a:t>
            </a:r>
            <a:endParaRPr lang="en-US" sz="5400" dirty="0">
              <a:latin typeface="Arial" panose="020B0604020202020204" pitchFamily="34" charset="0"/>
              <a:ea typeface="Lato Black" charset="0"/>
              <a:cs typeface="Arial" panose="020B0604020202020204" pitchFamily="34" charset="0"/>
            </a:endParaRPr>
          </a:p>
        </p:txBody>
      </p:sp>
    </p:spTree>
    <p:extLst>
      <p:ext uri="{BB962C8B-B14F-4D97-AF65-F5344CB8AC3E}">
        <p14:creationId xmlns:p14="http://schemas.microsoft.com/office/powerpoint/2010/main" val="822890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058652-1440-4488-90CE-30B27BE02252}"/>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I. Defining the Decision Variables</a:t>
            </a:r>
          </a:p>
        </p:txBody>
      </p:sp>
      <p:cxnSp>
        <p:nvCxnSpPr>
          <p:cNvPr id="7" name="Straight Connector 6">
            <a:extLst>
              <a:ext uri="{FF2B5EF4-FFF2-40B4-BE49-F238E27FC236}">
                <a16:creationId xmlns:a16="http://schemas.microsoft.com/office/drawing/2014/main" id="{AFAC4ADA-C0C1-4939-B899-7E630768CFBD}"/>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4" name="Content Placeholder 4">
            <a:extLst>
              <a:ext uri="{FF2B5EF4-FFF2-40B4-BE49-F238E27FC236}">
                <a16:creationId xmlns:a16="http://schemas.microsoft.com/office/drawing/2014/main" id="{510EC257-4061-E444-8C3D-F150FF54FD13}"/>
              </a:ext>
            </a:extLst>
          </p:cNvPr>
          <p:cNvSpPr txBox="1">
            <a:spLocks/>
          </p:cNvSpPr>
          <p:nvPr/>
        </p:nvSpPr>
        <p:spPr>
          <a:xfrm>
            <a:off x="1162385" y="5355771"/>
            <a:ext cx="22330455" cy="6955916"/>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endParaRPr lang="en-US" sz="4800" b="1"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E0311D49-8D56-7D44-A894-5D9CD4E6DF03}"/>
              </a:ext>
            </a:extLst>
          </p:cNvPr>
          <p:cNvSpPr/>
          <p:nvPr/>
        </p:nvSpPr>
        <p:spPr>
          <a:xfrm>
            <a:off x="14313661" y="2897085"/>
            <a:ext cx="8145759" cy="2151482"/>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4200" dirty="0">
                <a:solidFill>
                  <a:schemeClr val="tx1"/>
                </a:solidFill>
              </a:rPr>
              <a:t>For each candidate player, decide whether or not to include them on the team.</a:t>
            </a:r>
          </a:p>
        </p:txBody>
      </p:sp>
      <p:sp>
        <p:nvSpPr>
          <p:cNvPr id="8" name="Pentagon 7">
            <a:extLst>
              <a:ext uri="{FF2B5EF4-FFF2-40B4-BE49-F238E27FC236}">
                <a16:creationId xmlns:a16="http://schemas.microsoft.com/office/drawing/2014/main" id="{A3D98C80-42AA-604E-ABC1-B562F893CBDE}"/>
              </a:ext>
            </a:extLst>
          </p:cNvPr>
          <p:cNvSpPr/>
          <p:nvPr/>
        </p:nvSpPr>
        <p:spPr>
          <a:xfrm>
            <a:off x="4960411" y="2893196"/>
            <a:ext cx="10276437"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97280" rtlCol="0" anchor="ctr"/>
          <a:lstStyle/>
          <a:p>
            <a:r>
              <a:rPr lang="en-US" sz="4200" dirty="0"/>
              <a:t>What are the decisions that we are trying to make?</a:t>
            </a:r>
          </a:p>
        </p:txBody>
      </p:sp>
      <p:sp>
        <p:nvSpPr>
          <p:cNvPr id="9" name="Pentagon 8">
            <a:extLst>
              <a:ext uri="{FF2B5EF4-FFF2-40B4-BE49-F238E27FC236}">
                <a16:creationId xmlns:a16="http://schemas.microsoft.com/office/drawing/2014/main" id="{305731D3-5EBE-0448-AC31-D5624679F650}"/>
              </a:ext>
            </a:extLst>
          </p:cNvPr>
          <p:cNvSpPr/>
          <p:nvPr/>
        </p:nvSpPr>
        <p:spPr>
          <a:xfrm>
            <a:off x="1438770" y="2892259"/>
            <a:ext cx="4104210" cy="2161677"/>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200" b="1" dirty="0">
                <a:solidFill>
                  <a:prstClr val="white"/>
                </a:solidFill>
              </a:rPr>
              <a:t>Decision Variables</a:t>
            </a:r>
          </a:p>
        </p:txBody>
      </p:sp>
      <mc:AlternateContent xmlns:mc="http://schemas.openxmlformats.org/markup-compatibility/2006" xmlns:a14="http://schemas.microsoft.com/office/drawing/2010/main">
        <mc:Choice Requires="a14">
          <p:sp>
            <p:nvSpPr>
              <p:cNvPr id="10" name="Content Placeholder 4">
                <a:extLst>
                  <a:ext uri="{FF2B5EF4-FFF2-40B4-BE49-F238E27FC236}">
                    <a16:creationId xmlns:a16="http://schemas.microsoft.com/office/drawing/2014/main" id="{21E990C6-E058-FF4C-B190-B178392D119B}"/>
                  </a:ext>
                </a:extLst>
              </p:cNvPr>
              <p:cNvSpPr txBox="1">
                <a:spLocks/>
              </p:cNvSpPr>
              <p:nvPr/>
            </p:nvSpPr>
            <p:spPr>
              <a:xfrm>
                <a:off x="1162385" y="5518161"/>
                <a:ext cx="22330455" cy="6281953"/>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n-US" sz="4800" b="1" dirty="0">
                    <a:latin typeface="Calibri" panose="020F0502020204030204" pitchFamily="34" charset="0"/>
                    <a:cs typeface="Calibri" panose="020F0502020204030204" pitchFamily="34" charset="0"/>
                  </a:rPr>
                  <a:t>Suppose we have N=200 players who we are considering for our team. For each player:</a:t>
                </a:r>
              </a:p>
              <a:p>
                <a:pPr marL="0" indent="0">
                  <a:buNone/>
                </a:pPr>
                <a:endParaRPr lang="en-US" sz="3200" b="1" dirty="0">
                  <a:latin typeface="Calibri" panose="020F0502020204030204" pitchFamily="34" charset="0"/>
                  <a:cs typeface="Calibri" panose="020F0502020204030204"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4800" b="1" i="1" smtClean="0">
                              <a:latin typeface="Cambria Math" panose="02040503050406030204" pitchFamily="18" charset="0"/>
                              <a:cs typeface="Calibri" panose="020F0502020204030204" pitchFamily="34" charset="0"/>
                            </a:rPr>
                          </m:ctrlPr>
                        </m:sSubPr>
                        <m:e>
                          <m:r>
                            <a:rPr lang="en-US" sz="4800" b="1" i="1" smtClean="0">
                              <a:latin typeface="Cambria Math" panose="02040503050406030204" pitchFamily="18" charset="0"/>
                              <a:cs typeface="Calibri" panose="020F0502020204030204" pitchFamily="34" charset="0"/>
                            </a:rPr>
                            <m:t>𝒙</m:t>
                          </m:r>
                        </m:e>
                        <m:sub>
                          <m:r>
                            <a:rPr lang="en-US" sz="4800" b="1" i="1" smtClean="0">
                              <a:latin typeface="Cambria Math" panose="02040503050406030204" pitchFamily="18" charset="0"/>
                              <a:cs typeface="Calibri" panose="020F0502020204030204" pitchFamily="34" charset="0"/>
                            </a:rPr>
                            <m:t>𝒊</m:t>
                          </m:r>
                        </m:sub>
                      </m:sSub>
                      <m:r>
                        <a:rPr lang="en-US" sz="4800" b="1" i="1" smtClean="0">
                          <a:latin typeface="Cambria Math" panose="02040503050406030204" pitchFamily="18" charset="0"/>
                          <a:cs typeface="Calibri" panose="020F0502020204030204" pitchFamily="34" charset="0"/>
                        </a:rPr>
                        <m:t>=</m:t>
                      </m:r>
                      <m:d>
                        <m:dPr>
                          <m:begChr m:val="{"/>
                          <m:endChr m:val=""/>
                          <m:ctrlPr>
                            <a:rPr lang="en-US" sz="4800" i="1">
                              <a:latin typeface="Cambria Math" panose="02040503050406030204" pitchFamily="18" charset="0"/>
                            </a:rPr>
                          </m:ctrlPr>
                        </m:dPr>
                        <m:e>
                          <m:eqArr>
                            <m:eqArrPr>
                              <m:ctrlPr>
                                <a:rPr lang="en-US" sz="4800" i="1">
                                  <a:latin typeface="Cambria Math" panose="02040503050406030204" pitchFamily="18" charset="0"/>
                                </a:rPr>
                              </m:ctrlPr>
                            </m:eqArrPr>
                            <m:e>
                              <m:r>
                                <a:rPr lang="en-US" sz="4800" i="1">
                                  <a:latin typeface="Cambria Math" panose="02040503050406030204" pitchFamily="18" charset="0"/>
                                </a:rPr>
                                <m:t>1</m:t>
                              </m:r>
                              <m:r>
                                <a:rPr lang="en-US" sz="4800" b="0" i="1" smtClean="0">
                                  <a:latin typeface="Cambria Math" panose="02040503050406030204" pitchFamily="18" charset="0"/>
                                </a:rPr>
                                <m:t> </m:t>
                              </m:r>
                              <m:r>
                                <m:rPr>
                                  <m:nor/>
                                </m:rPr>
                                <a:rPr lang="en-US" sz="4800" b="0" i="0" smtClean="0">
                                  <a:latin typeface="Cambria Math" panose="02040503050406030204" pitchFamily="18" charset="0"/>
                                </a:rPr>
                                <m:t>if</m:t>
                              </m:r>
                              <m:r>
                                <m:rPr>
                                  <m:nor/>
                                </m:rPr>
                                <a:rPr lang="en-US" sz="4800" b="0" i="0" smtClean="0">
                                  <a:latin typeface="Cambria Math" panose="02040503050406030204" pitchFamily="18" charset="0"/>
                                </a:rPr>
                                <m:t> </m:t>
                              </m:r>
                              <m:r>
                                <m:rPr>
                                  <m:nor/>
                                </m:rPr>
                                <a:rPr lang="en-US" sz="4800" b="0" i="0" smtClean="0">
                                  <a:latin typeface="Cambria Math" panose="02040503050406030204" pitchFamily="18" charset="0"/>
                                </a:rPr>
                                <m:t>player</m:t>
                              </m:r>
                              <m:r>
                                <m:rPr>
                                  <m:nor/>
                                </m:rPr>
                                <a:rPr lang="en-US" sz="4800" b="0" i="0" smtClean="0">
                                  <a:latin typeface="Cambria Math" panose="02040503050406030204" pitchFamily="18" charset="0"/>
                                </a:rPr>
                                <m:t> </m:t>
                              </m:r>
                              <m:r>
                                <m:rPr>
                                  <m:nor/>
                                </m:rPr>
                                <a:rPr lang="en-US" sz="4800" b="0" i="0" smtClean="0">
                                  <a:latin typeface="Cambria Math" panose="02040503050406030204" pitchFamily="18" charset="0"/>
                                </a:rPr>
                                <m:t>i</m:t>
                              </m:r>
                              <m:r>
                                <m:rPr>
                                  <m:nor/>
                                </m:rPr>
                                <a:rPr lang="en-US" sz="4800" b="0" i="0" smtClean="0">
                                  <a:latin typeface="Cambria Math" panose="02040503050406030204" pitchFamily="18" charset="0"/>
                                </a:rPr>
                                <m:t> </m:t>
                              </m:r>
                              <m:r>
                                <m:rPr>
                                  <m:nor/>
                                </m:rPr>
                                <a:rPr lang="en-US" sz="4800" b="0" i="0" smtClean="0">
                                  <a:latin typeface="Cambria Math" panose="02040503050406030204" pitchFamily="18" charset="0"/>
                                </a:rPr>
                                <m:t>is</m:t>
                              </m:r>
                              <m:r>
                                <m:rPr>
                                  <m:nor/>
                                </m:rPr>
                                <a:rPr lang="en-US" sz="4800" b="0" i="0" smtClean="0">
                                  <a:latin typeface="Cambria Math" panose="02040503050406030204" pitchFamily="18" charset="0"/>
                                </a:rPr>
                                <m:t> </m:t>
                              </m:r>
                              <m:r>
                                <m:rPr>
                                  <m:nor/>
                                </m:rPr>
                                <a:rPr lang="en-US" sz="4800" b="0" i="0" smtClean="0">
                                  <a:latin typeface="Cambria Math" panose="02040503050406030204" pitchFamily="18" charset="0"/>
                                </a:rPr>
                                <m:t>selected</m:t>
                              </m:r>
                              <m:r>
                                <m:rPr>
                                  <m:nor/>
                                </m:rPr>
                                <a:rPr lang="en-US" sz="4800" b="0" i="0" smtClean="0">
                                  <a:latin typeface="Cambria Math" panose="02040503050406030204" pitchFamily="18" charset="0"/>
                                </a:rPr>
                                <m:t> </m:t>
                              </m:r>
                              <m:r>
                                <m:rPr>
                                  <m:nor/>
                                </m:rPr>
                                <a:rPr lang="en-US" sz="4800" b="0" i="0" smtClean="0">
                                  <a:latin typeface="Cambria Math" panose="02040503050406030204" pitchFamily="18" charset="0"/>
                                </a:rPr>
                                <m:t>for</m:t>
                              </m:r>
                              <m:r>
                                <m:rPr>
                                  <m:nor/>
                                </m:rPr>
                                <a:rPr lang="en-US" sz="4800" b="0" i="0" smtClean="0">
                                  <a:latin typeface="Cambria Math" panose="02040503050406030204" pitchFamily="18" charset="0"/>
                                </a:rPr>
                                <m:t> </m:t>
                              </m:r>
                              <m:r>
                                <m:rPr>
                                  <m:nor/>
                                </m:rPr>
                                <a:rPr lang="en-US" sz="4800" b="0" i="0" smtClean="0">
                                  <a:latin typeface="Cambria Math" panose="02040503050406030204" pitchFamily="18" charset="0"/>
                                </a:rPr>
                                <m:t>the</m:t>
                              </m:r>
                              <m:r>
                                <m:rPr>
                                  <m:nor/>
                                </m:rPr>
                                <a:rPr lang="en-US" sz="4800" b="0" i="0" smtClean="0">
                                  <a:latin typeface="Cambria Math" panose="02040503050406030204" pitchFamily="18" charset="0"/>
                                </a:rPr>
                                <m:t> </m:t>
                              </m:r>
                              <m:r>
                                <m:rPr>
                                  <m:nor/>
                                </m:rPr>
                                <a:rPr lang="en-US" sz="4800" b="0" i="0" smtClean="0">
                                  <a:latin typeface="Cambria Math" panose="02040503050406030204" pitchFamily="18" charset="0"/>
                                </a:rPr>
                                <m:t>team</m:t>
                              </m:r>
                            </m:e>
                            <m:e>
                              <m:r>
                                <a:rPr lang="en-US" sz="4800" i="1">
                                  <a:latin typeface="Cambria Math" panose="02040503050406030204" pitchFamily="18" charset="0"/>
                                </a:rPr>
                                <m:t>0 </m:t>
                              </m:r>
                              <m:r>
                                <m:rPr>
                                  <m:nor/>
                                </m:rPr>
                                <a:rPr lang="en-US" sz="4800">
                                  <a:latin typeface="Cambria Math" panose="02040503050406030204" pitchFamily="18" charset="0"/>
                                </a:rPr>
                                <m:t>otherwise</m:t>
                              </m:r>
                            </m:e>
                          </m:eqArr>
                        </m:e>
                      </m:d>
                    </m:oMath>
                  </m:oMathPara>
                </a14:m>
                <a:endParaRPr lang="en-US" sz="4800" b="1" dirty="0">
                  <a:latin typeface="Calibri" panose="020F0502020204030204" pitchFamily="34" charset="0"/>
                  <a:cs typeface="Calibri" panose="020F0502020204030204" pitchFamily="34" charset="0"/>
                </a:endParaRPr>
              </a:p>
              <a:p>
                <a:pPr marL="0" indent="0">
                  <a:buNone/>
                </a:pPr>
                <a:endParaRPr lang="en-US" sz="2400" b="1" dirty="0">
                  <a:latin typeface="Calibri" panose="020F0502020204030204" pitchFamily="34" charset="0"/>
                  <a:cs typeface="Calibri" panose="020F0502020204030204" pitchFamily="34" charset="0"/>
                </a:endParaRPr>
              </a:p>
              <a:p>
                <a:pPr marL="0" indent="0">
                  <a:buNone/>
                </a:pPr>
                <a:r>
                  <a:rPr lang="en-US" sz="4800" b="1" dirty="0">
                    <a:latin typeface="Calibri" panose="020F0502020204030204" pitchFamily="34" charset="0"/>
                    <a:cs typeface="Calibri" panose="020F0502020204030204" pitchFamily="34" charset="0"/>
                  </a:rPr>
                  <a:t>For example:</a:t>
                </a:r>
              </a:p>
              <a:p>
                <a:r>
                  <a:rPr lang="en-US" sz="4800" dirty="0">
                    <a:latin typeface="Calibri" panose="020F0502020204030204" pitchFamily="34" charset="0"/>
                    <a:cs typeface="Calibri" panose="020F0502020204030204" pitchFamily="34" charset="0"/>
                  </a:rPr>
                  <a:t>If </a:t>
                </a:r>
                <a14:m>
                  <m:oMath xmlns:m="http://schemas.openxmlformats.org/officeDocument/2006/math">
                    <m:sSub>
                      <m:sSubPr>
                        <m:ctrlPr>
                          <a:rPr lang="en-US" sz="4800" i="1">
                            <a:latin typeface="Cambria Math" panose="02040503050406030204" pitchFamily="18" charset="0"/>
                            <a:cs typeface="Calibri" panose="020F0502020204030204" pitchFamily="34" charset="0"/>
                          </a:rPr>
                        </m:ctrlPr>
                      </m:sSubPr>
                      <m:e>
                        <m:r>
                          <a:rPr lang="en-US" sz="4800" b="0" i="1">
                            <a:latin typeface="Cambria Math" panose="02040503050406030204" pitchFamily="18" charset="0"/>
                            <a:cs typeface="Calibri" panose="020F0502020204030204" pitchFamily="34" charset="0"/>
                          </a:rPr>
                          <m:t>𝑥</m:t>
                        </m:r>
                      </m:e>
                      <m:sub>
                        <m:r>
                          <a:rPr lang="en-US" sz="4800" b="0" i="1">
                            <a:latin typeface="Cambria Math" panose="02040503050406030204" pitchFamily="18" charset="0"/>
                            <a:cs typeface="Calibri" panose="020F0502020204030204" pitchFamily="34" charset="0"/>
                          </a:rPr>
                          <m:t>𝑖</m:t>
                        </m:r>
                      </m:sub>
                    </m:sSub>
                    <m:r>
                      <a:rPr lang="en-US" sz="4800" b="0" i="1" smtClean="0">
                        <a:latin typeface="Cambria Math" panose="02040503050406030204" pitchFamily="18" charset="0"/>
                        <a:cs typeface="Calibri" panose="020F0502020204030204" pitchFamily="34" charset="0"/>
                      </a:rPr>
                      <m:t>=1</m:t>
                    </m:r>
                  </m:oMath>
                </a14:m>
                <a:r>
                  <a:rPr lang="en-US" sz="4800" dirty="0">
                    <a:latin typeface="Calibri" panose="020F0502020204030204" pitchFamily="34" charset="0"/>
                    <a:cs typeface="Calibri" panose="020F0502020204030204" pitchFamily="34" charset="0"/>
                  </a:rPr>
                  <a:t> for Steph Curry, he has been selected for the team. </a:t>
                </a:r>
              </a:p>
              <a:p>
                <a:r>
                  <a:rPr lang="en-US" sz="4800" dirty="0">
                    <a:latin typeface="Calibri" panose="020F0502020204030204" pitchFamily="34" charset="0"/>
                    <a:cs typeface="Calibri" panose="020F0502020204030204" pitchFamily="34" charset="0"/>
                  </a:rPr>
                  <a:t>If </a:t>
                </a:r>
                <a14:m>
                  <m:oMath xmlns:m="http://schemas.openxmlformats.org/officeDocument/2006/math">
                    <m:sSub>
                      <m:sSubPr>
                        <m:ctrlPr>
                          <a:rPr lang="en-US" sz="4800" i="1">
                            <a:latin typeface="Cambria Math" panose="02040503050406030204" pitchFamily="18" charset="0"/>
                            <a:cs typeface="Calibri" panose="020F0502020204030204" pitchFamily="34" charset="0"/>
                          </a:rPr>
                        </m:ctrlPr>
                      </m:sSubPr>
                      <m:e>
                        <m:r>
                          <a:rPr lang="en-US" sz="4800" b="0" i="1">
                            <a:latin typeface="Cambria Math" panose="02040503050406030204" pitchFamily="18" charset="0"/>
                            <a:cs typeface="Calibri" panose="020F0502020204030204" pitchFamily="34" charset="0"/>
                          </a:rPr>
                          <m:t>𝑥</m:t>
                        </m:r>
                      </m:e>
                      <m:sub>
                        <m:r>
                          <a:rPr lang="en-US" sz="4800" b="0" i="1">
                            <a:latin typeface="Cambria Math" panose="02040503050406030204" pitchFamily="18" charset="0"/>
                            <a:cs typeface="Calibri" panose="020F0502020204030204" pitchFamily="34" charset="0"/>
                          </a:rPr>
                          <m:t>𝑖</m:t>
                        </m:r>
                      </m:sub>
                    </m:sSub>
                    <m:r>
                      <a:rPr lang="en-US" sz="4800" b="0" i="1" smtClean="0">
                        <a:latin typeface="Cambria Math" panose="02040503050406030204" pitchFamily="18" charset="0"/>
                        <a:cs typeface="Calibri" panose="020F0502020204030204" pitchFamily="34" charset="0"/>
                      </a:rPr>
                      <m:t>=0</m:t>
                    </m:r>
                  </m:oMath>
                </a14:m>
                <a:r>
                  <a:rPr lang="en-US" sz="4800" dirty="0">
                    <a:latin typeface="Calibri" panose="020F0502020204030204" pitchFamily="34" charset="0"/>
                    <a:cs typeface="Calibri" panose="020F0502020204030204" pitchFamily="34" charset="0"/>
                  </a:rPr>
                  <a:t> for Draymond Green, he has not been selected for the team. </a:t>
                </a:r>
              </a:p>
            </p:txBody>
          </p:sp>
        </mc:Choice>
        <mc:Fallback xmlns="">
          <p:sp>
            <p:nvSpPr>
              <p:cNvPr id="10" name="Content Placeholder 4">
                <a:extLst>
                  <a:ext uri="{FF2B5EF4-FFF2-40B4-BE49-F238E27FC236}">
                    <a16:creationId xmlns:a16="http://schemas.microsoft.com/office/drawing/2014/main" id="{21E990C6-E058-FF4C-B190-B178392D119B}"/>
                  </a:ext>
                </a:extLst>
              </p:cNvPr>
              <p:cNvSpPr txBox="1">
                <a:spLocks noRot="1" noChangeAspect="1" noMove="1" noResize="1" noEditPoints="1" noAdjustHandles="1" noChangeArrowheads="1" noChangeShapeType="1" noTextEdit="1"/>
              </p:cNvSpPr>
              <p:nvPr/>
            </p:nvSpPr>
            <p:spPr>
              <a:xfrm>
                <a:off x="1162385" y="5518161"/>
                <a:ext cx="22330455" cy="6281953"/>
              </a:xfrm>
              <a:prstGeom prst="rect">
                <a:avLst/>
              </a:prstGeom>
              <a:blipFill>
                <a:blip r:embed="rId2"/>
                <a:stretch>
                  <a:fillRect l="-1251" t="-39192" r="-114" b="-31919"/>
                </a:stretch>
              </a:blipFill>
            </p:spPr>
            <p:txBody>
              <a:bodyPr/>
              <a:lstStyle/>
              <a:p>
                <a:r>
                  <a:rPr lang="en-US">
                    <a:noFill/>
                  </a:rPr>
                  <a:t> </a:t>
                </a:r>
              </a:p>
            </p:txBody>
          </p:sp>
        </mc:Fallback>
      </mc:AlternateContent>
    </p:spTree>
    <p:extLst>
      <p:ext uri="{BB962C8B-B14F-4D97-AF65-F5344CB8AC3E}">
        <p14:creationId xmlns:p14="http://schemas.microsoft.com/office/powerpoint/2010/main" val="188642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058652-1440-4488-90CE-30B27BE02252}"/>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II. Formalizing the Objective</a:t>
            </a:r>
          </a:p>
        </p:txBody>
      </p:sp>
      <p:cxnSp>
        <p:nvCxnSpPr>
          <p:cNvPr id="7" name="Straight Connector 6">
            <a:extLst>
              <a:ext uri="{FF2B5EF4-FFF2-40B4-BE49-F238E27FC236}">
                <a16:creationId xmlns:a16="http://schemas.microsoft.com/office/drawing/2014/main" id="{AFAC4ADA-C0C1-4939-B899-7E630768CFBD}"/>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4" name="Content Placeholder 4">
            <a:extLst>
              <a:ext uri="{FF2B5EF4-FFF2-40B4-BE49-F238E27FC236}">
                <a16:creationId xmlns:a16="http://schemas.microsoft.com/office/drawing/2014/main" id="{510EC257-4061-E444-8C3D-F150FF54FD13}"/>
              </a:ext>
            </a:extLst>
          </p:cNvPr>
          <p:cNvSpPr txBox="1">
            <a:spLocks/>
          </p:cNvSpPr>
          <p:nvPr/>
        </p:nvSpPr>
        <p:spPr>
          <a:xfrm>
            <a:off x="1162385" y="5355771"/>
            <a:ext cx="22330455" cy="6955916"/>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endParaRPr lang="en-US" sz="4800" b="1" dirty="0">
              <a:latin typeface="Calibri" panose="020F0502020204030204" pitchFamily="34" charset="0"/>
              <a:cs typeface="Calibri" panose="020F0502020204030204" pitchFamily="34" charset="0"/>
            </a:endParaRPr>
          </a:p>
        </p:txBody>
      </p:sp>
      <p:sp>
        <p:nvSpPr>
          <p:cNvPr id="10" name="Content Placeholder 4">
            <a:extLst>
              <a:ext uri="{FF2B5EF4-FFF2-40B4-BE49-F238E27FC236}">
                <a16:creationId xmlns:a16="http://schemas.microsoft.com/office/drawing/2014/main" id="{21E990C6-E058-FF4C-B190-B178392D119B}"/>
              </a:ext>
            </a:extLst>
          </p:cNvPr>
          <p:cNvSpPr txBox="1">
            <a:spLocks/>
          </p:cNvSpPr>
          <p:nvPr/>
        </p:nvSpPr>
        <p:spPr>
          <a:xfrm>
            <a:off x="1724192" y="6182401"/>
            <a:ext cx="8932923" cy="5330728"/>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ctr">
              <a:buNone/>
            </a:pPr>
            <a:r>
              <a:rPr lang="en-US" sz="4800" b="1" dirty="0">
                <a:latin typeface="Calibri" panose="020F0502020204030204" pitchFamily="34" charset="0"/>
                <a:cs typeface="Calibri" panose="020F0502020204030204" pitchFamily="34" charset="0"/>
              </a:rPr>
              <a:t>Challenge: </a:t>
            </a:r>
            <a:r>
              <a:rPr lang="en-US" sz="4800" dirty="0">
                <a:latin typeface="Calibri" panose="020F0502020204030204" pitchFamily="34" charset="0"/>
                <a:cs typeface="Calibri" panose="020F0502020204030204" pitchFamily="34" charset="0"/>
              </a:rPr>
              <a:t>What does it mean to “maximize team performance”? </a:t>
            </a:r>
          </a:p>
          <a:p>
            <a:pPr marL="0" indent="0" algn="ctr">
              <a:buNone/>
            </a:pPr>
            <a:endParaRPr lang="en-US" sz="4800" dirty="0">
              <a:latin typeface="Calibri" panose="020F0502020204030204" pitchFamily="34" charset="0"/>
              <a:cs typeface="Calibri" panose="020F0502020204030204" pitchFamily="34" charset="0"/>
            </a:endParaRPr>
          </a:p>
          <a:p>
            <a:pPr marL="0" indent="0" algn="ctr">
              <a:buNone/>
            </a:pPr>
            <a:r>
              <a:rPr lang="en-US" sz="4800" b="1" dirty="0">
                <a:latin typeface="Calibri" panose="020F0502020204030204" pitchFamily="34" charset="0"/>
                <a:cs typeface="Calibri" panose="020F0502020204030204" pitchFamily="34" charset="0"/>
              </a:rPr>
              <a:t>Possible Metrics:</a:t>
            </a:r>
            <a:r>
              <a:rPr lang="en-US" sz="4800" dirty="0">
                <a:latin typeface="Calibri" panose="020F0502020204030204" pitchFamily="34" charset="0"/>
                <a:cs typeface="Calibri" panose="020F0502020204030204" pitchFamily="34" charset="0"/>
              </a:rPr>
              <a:t> Player Efficiency Rating (PER), Box Plus/Minus (BPM), Win Shares (WS 48)</a:t>
            </a:r>
          </a:p>
        </p:txBody>
      </p:sp>
      <p:sp>
        <p:nvSpPr>
          <p:cNvPr id="11" name="Rectangle 10">
            <a:extLst>
              <a:ext uri="{FF2B5EF4-FFF2-40B4-BE49-F238E27FC236}">
                <a16:creationId xmlns:a16="http://schemas.microsoft.com/office/drawing/2014/main" id="{6688542B-980F-484C-BA80-4C33888ED3AD}"/>
              </a:ext>
            </a:extLst>
          </p:cNvPr>
          <p:cNvSpPr/>
          <p:nvPr/>
        </p:nvSpPr>
        <p:spPr>
          <a:xfrm>
            <a:off x="14313662" y="2906649"/>
            <a:ext cx="8145759" cy="2150291"/>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4200" dirty="0">
                <a:solidFill>
                  <a:schemeClr val="tx1"/>
                </a:solidFill>
              </a:rPr>
              <a:t>Maximize team performance.</a:t>
            </a:r>
          </a:p>
        </p:txBody>
      </p:sp>
      <p:sp>
        <p:nvSpPr>
          <p:cNvPr id="12" name="Pentagon 11">
            <a:extLst>
              <a:ext uri="{FF2B5EF4-FFF2-40B4-BE49-F238E27FC236}">
                <a16:creationId xmlns:a16="http://schemas.microsoft.com/office/drawing/2014/main" id="{89B1184C-A7BB-434D-8EDA-0C4B52449E2F}"/>
              </a:ext>
            </a:extLst>
          </p:cNvPr>
          <p:cNvSpPr/>
          <p:nvPr/>
        </p:nvSpPr>
        <p:spPr>
          <a:xfrm>
            <a:off x="4960414" y="2901568"/>
            <a:ext cx="10276437"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p>
            <a:r>
              <a:rPr lang="en-US" sz="4200" dirty="0"/>
              <a:t>What objective do we want to maximize (or minimize), as a function of our decision variables?</a:t>
            </a:r>
          </a:p>
        </p:txBody>
      </p:sp>
      <p:sp>
        <p:nvSpPr>
          <p:cNvPr id="13" name="Pentagon 12">
            <a:extLst>
              <a:ext uri="{FF2B5EF4-FFF2-40B4-BE49-F238E27FC236}">
                <a16:creationId xmlns:a16="http://schemas.microsoft.com/office/drawing/2014/main" id="{2814E9DF-823A-4C46-BC18-0805E648B321}"/>
              </a:ext>
            </a:extLst>
          </p:cNvPr>
          <p:cNvSpPr/>
          <p:nvPr/>
        </p:nvSpPr>
        <p:spPr>
          <a:xfrm>
            <a:off x="1438773" y="2900948"/>
            <a:ext cx="4104210" cy="2159523"/>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200" b="1" dirty="0">
                <a:solidFill>
                  <a:prstClr val="white"/>
                </a:solidFill>
              </a:rPr>
              <a:t>Problem Objective</a:t>
            </a:r>
          </a:p>
        </p:txBody>
      </p:sp>
      <p:pic>
        <p:nvPicPr>
          <p:cNvPr id="23" name="Picture 22">
            <a:extLst>
              <a:ext uri="{FF2B5EF4-FFF2-40B4-BE49-F238E27FC236}">
                <a16:creationId xmlns:a16="http://schemas.microsoft.com/office/drawing/2014/main" id="{6B34AF7C-3A73-9347-8E90-A06BCA77C932}"/>
              </a:ext>
            </a:extLst>
          </p:cNvPr>
          <p:cNvPicPr>
            <a:picLocks noChangeAspect="1"/>
          </p:cNvPicPr>
          <p:nvPr/>
        </p:nvPicPr>
        <p:blipFill>
          <a:blip r:embed="rId3"/>
          <a:stretch>
            <a:fillRect/>
          </a:stretch>
        </p:blipFill>
        <p:spPr>
          <a:xfrm>
            <a:off x="11691257" y="5530728"/>
            <a:ext cx="10768164" cy="7169179"/>
          </a:xfrm>
          <a:prstGeom prst="rect">
            <a:avLst/>
          </a:prstGeom>
        </p:spPr>
      </p:pic>
      <p:sp>
        <p:nvSpPr>
          <p:cNvPr id="2" name="Rectangle 1">
            <a:extLst>
              <a:ext uri="{FF2B5EF4-FFF2-40B4-BE49-F238E27FC236}">
                <a16:creationId xmlns:a16="http://schemas.microsoft.com/office/drawing/2014/main" id="{102BAB44-B5F5-2D4F-A6D2-A78C48836CA9}"/>
              </a:ext>
            </a:extLst>
          </p:cNvPr>
          <p:cNvSpPr/>
          <p:nvPr/>
        </p:nvSpPr>
        <p:spPr>
          <a:xfrm>
            <a:off x="13280243" y="12874864"/>
            <a:ext cx="9179178" cy="338554"/>
          </a:xfrm>
          <a:prstGeom prst="rect">
            <a:avLst/>
          </a:prstGeom>
        </p:spPr>
        <p:txBody>
          <a:bodyPr wrap="square">
            <a:spAutoFit/>
          </a:bodyPr>
          <a:lstStyle/>
          <a:p>
            <a:r>
              <a:rPr lang="en-US" sz="1600" dirty="0">
                <a:hlinkClick r:id="rId4"/>
              </a:rPr>
              <a:t>https://www.wsj.com/articles/second-spectrum-shoots-for-artificial-intelligence-in-nba-finals-1465471801</a:t>
            </a:r>
            <a:endParaRPr lang="en-US" sz="1600" dirty="0"/>
          </a:p>
        </p:txBody>
      </p:sp>
    </p:spTree>
    <p:extLst>
      <p:ext uri="{BB962C8B-B14F-4D97-AF65-F5344CB8AC3E}">
        <p14:creationId xmlns:p14="http://schemas.microsoft.com/office/powerpoint/2010/main" val="3147307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058652-1440-4488-90CE-30B27BE02252}"/>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III. Constructing the Constraints</a:t>
            </a:r>
          </a:p>
        </p:txBody>
      </p:sp>
      <p:cxnSp>
        <p:nvCxnSpPr>
          <p:cNvPr id="7" name="Straight Connector 6">
            <a:extLst>
              <a:ext uri="{FF2B5EF4-FFF2-40B4-BE49-F238E27FC236}">
                <a16:creationId xmlns:a16="http://schemas.microsoft.com/office/drawing/2014/main" id="{AFAC4ADA-C0C1-4939-B899-7E630768CFBD}"/>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4" name="Content Placeholder 4">
            <a:extLst>
              <a:ext uri="{FF2B5EF4-FFF2-40B4-BE49-F238E27FC236}">
                <a16:creationId xmlns:a16="http://schemas.microsoft.com/office/drawing/2014/main" id="{510EC257-4061-E444-8C3D-F150FF54FD13}"/>
              </a:ext>
            </a:extLst>
          </p:cNvPr>
          <p:cNvSpPr txBox="1">
            <a:spLocks/>
          </p:cNvSpPr>
          <p:nvPr/>
        </p:nvSpPr>
        <p:spPr>
          <a:xfrm>
            <a:off x="1162385" y="5355771"/>
            <a:ext cx="22330455" cy="6955916"/>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endParaRPr lang="en-US" sz="48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Content Placeholder 4">
                <a:extLst>
                  <a:ext uri="{FF2B5EF4-FFF2-40B4-BE49-F238E27FC236}">
                    <a16:creationId xmlns:a16="http://schemas.microsoft.com/office/drawing/2014/main" id="{21E990C6-E058-FF4C-B190-B178392D119B}"/>
                  </a:ext>
                </a:extLst>
              </p:cNvPr>
              <p:cNvSpPr txBox="1">
                <a:spLocks/>
              </p:cNvSpPr>
              <p:nvPr/>
            </p:nvSpPr>
            <p:spPr>
              <a:xfrm>
                <a:off x="1162385" y="5925313"/>
                <a:ext cx="22330455" cy="6386374"/>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n-US" sz="4800" b="1" dirty="0">
                    <a:latin typeface="Calibri" panose="020F0502020204030204" pitchFamily="34" charset="0"/>
                    <a:cs typeface="Calibri" panose="020F0502020204030204" pitchFamily="34" charset="0"/>
                  </a:rPr>
                  <a:t>Team Size: </a:t>
                </a:r>
                <a:r>
                  <a:rPr lang="en-US" sz="4800" dirty="0">
                    <a:latin typeface="Calibri" panose="020F0502020204030204" pitchFamily="34" charset="0"/>
                    <a:cs typeface="Calibri" panose="020F0502020204030204" pitchFamily="34" charset="0"/>
                  </a:rPr>
                  <a:t>We must select a team of exactly 12 players.</a:t>
                </a:r>
              </a:p>
              <a:p>
                <a:pPr marL="0" indent="0">
                  <a:buNone/>
                </a:pPr>
                <a:endParaRPr lang="en-US" sz="4800" dirty="0">
                  <a:latin typeface="Calibri" panose="020F0502020204030204" pitchFamily="34" charset="0"/>
                  <a:cs typeface="Calibri" panose="020F0502020204030204" pitchFamily="34" charset="0"/>
                </a:endParaRPr>
              </a:p>
              <a:p>
                <a:pPr marL="0" indent="0">
                  <a:buNone/>
                </a:pPr>
                <a14:m>
                  <m:oMathPara xmlns:m="http://schemas.openxmlformats.org/officeDocument/2006/math">
                    <m:oMathParaPr>
                      <m:jc m:val="centerGroup"/>
                    </m:oMathParaPr>
                    <m:oMath xmlns:m="http://schemas.openxmlformats.org/officeDocument/2006/math">
                      <m:nary>
                        <m:naryPr>
                          <m:chr m:val="∑"/>
                          <m:ctrlPr>
                            <a:rPr lang="en-US" sz="4800" b="0" i="1" smtClean="0">
                              <a:latin typeface="Cambria Math" panose="02040503050406030204" pitchFamily="18" charset="0"/>
                              <a:cs typeface="Calibri" panose="020F0502020204030204" pitchFamily="34" charset="0"/>
                            </a:rPr>
                          </m:ctrlPr>
                        </m:naryPr>
                        <m:sub>
                          <m:r>
                            <m:rPr>
                              <m:brk m:alnAt="23"/>
                            </m:rPr>
                            <a:rPr lang="en-US" sz="4800" b="0" i="1" smtClean="0">
                              <a:latin typeface="Cambria Math" panose="02040503050406030204" pitchFamily="18" charset="0"/>
                              <a:cs typeface="Calibri" panose="020F0502020204030204" pitchFamily="34" charset="0"/>
                            </a:rPr>
                            <m:t>𝑖</m:t>
                          </m:r>
                          <m:r>
                            <a:rPr lang="en-US" sz="4800" b="0" i="1" smtClean="0">
                              <a:latin typeface="Cambria Math" panose="02040503050406030204" pitchFamily="18" charset="0"/>
                              <a:cs typeface="Calibri" panose="020F0502020204030204" pitchFamily="34" charset="0"/>
                            </a:rPr>
                            <m:t>=1</m:t>
                          </m:r>
                        </m:sub>
                        <m:sup>
                          <m:r>
                            <a:rPr lang="en-US" sz="4800" b="0" i="1" smtClean="0">
                              <a:latin typeface="Cambria Math" panose="02040503050406030204" pitchFamily="18" charset="0"/>
                              <a:cs typeface="Calibri" panose="020F0502020204030204" pitchFamily="34" charset="0"/>
                            </a:rPr>
                            <m:t>50</m:t>
                          </m:r>
                        </m:sup>
                        <m:e>
                          <m:sSub>
                            <m:sSubPr>
                              <m:ctrlPr>
                                <a:rPr lang="en-US" sz="4800" b="0" i="1" smtClean="0">
                                  <a:latin typeface="Cambria Math" panose="02040503050406030204" pitchFamily="18" charset="0"/>
                                  <a:cs typeface="Calibri" panose="020F0502020204030204" pitchFamily="34" charset="0"/>
                                </a:rPr>
                              </m:ctrlPr>
                            </m:sSubPr>
                            <m:e>
                              <m:r>
                                <a:rPr lang="en-US" sz="4800" b="0" i="1" smtClean="0">
                                  <a:latin typeface="Cambria Math" panose="02040503050406030204" pitchFamily="18" charset="0"/>
                                  <a:cs typeface="Calibri" panose="020F0502020204030204" pitchFamily="34" charset="0"/>
                                </a:rPr>
                                <m:t>𝑥</m:t>
                              </m:r>
                            </m:e>
                            <m:sub>
                              <m:r>
                                <a:rPr lang="en-US" sz="4800" b="0" i="1" smtClean="0">
                                  <a:latin typeface="Cambria Math" panose="02040503050406030204" pitchFamily="18" charset="0"/>
                                  <a:cs typeface="Calibri" panose="020F0502020204030204" pitchFamily="34" charset="0"/>
                                </a:rPr>
                                <m:t>𝑖</m:t>
                              </m:r>
                            </m:sub>
                          </m:sSub>
                        </m:e>
                      </m:nary>
                      <m:r>
                        <a:rPr lang="en-US" sz="4800" b="0" i="1" smtClean="0">
                          <a:latin typeface="Cambria Math" panose="02040503050406030204" pitchFamily="18" charset="0"/>
                          <a:cs typeface="Calibri" panose="020F0502020204030204" pitchFamily="34" charset="0"/>
                        </a:rPr>
                        <m:t>=12</m:t>
                      </m:r>
                    </m:oMath>
                  </m:oMathPara>
                </a14:m>
                <a:endParaRPr lang="en-US" sz="4800" dirty="0">
                  <a:latin typeface="Calibri" panose="020F0502020204030204" pitchFamily="34" charset="0"/>
                  <a:cs typeface="Calibri" panose="020F0502020204030204" pitchFamily="34" charset="0"/>
                </a:endParaRPr>
              </a:p>
              <a:p>
                <a:pPr marL="0" indent="0">
                  <a:buNone/>
                </a:pPr>
                <a:endParaRPr lang="en-US" sz="4800" dirty="0">
                  <a:latin typeface="Calibri" panose="020F0502020204030204" pitchFamily="34" charset="0"/>
                  <a:cs typeface="Calibri" panose="020F0502020204030204" pitchFamily="34" charset="0"/>
                </a:endParaRPr>
              </a:p>
            </p:txBody>
          </p:sp>
        </mc:Choice>
        <mc:Fallback xmlns="">
          <p:sp>
            <p:nvSpPr>
              <p:cNvPr id="10" name="Content Placeholder 4">
                <a:extLst>
                  <a:ext uri="{FF2B5EF4-FFF2-40B4-BE49-F238E27FC236}">
                    <a16:creationId xmlns:a16="http://schemas.microsoft.com/office/drawing/2014/main" id="{21E990C6-E058-FF4C-B190-B178392D119B}"/>
                  </a:ext>
                </a:extLst>
              </p:cNvPr>
              <p:cNvSpPr txBox="1">
                <a:spLocks noRot="1" noChangeAspect="1" noMove="1" noResize="1" noEditPoints="1" noAdjustHandles="1" noChangeArrowheads="1" noChangeShapeType="1" noTextEdit="1"/>
              </p:cNvSpPr>
              <p:nvPr/>
            </p:nvSpPr>
            <p:spPr>
              <a:xfrm>
                <a:off x="1162385" y="5925313"/>
                <a:ext cx="22330455" cy="6386374"/>
              </a:xfrm>
              <a:prstGeom prst="rect">
                <a:avLst/>
              </a:prstGeom>
              <a:blipFill>
                <a:blip r:embed="rId2"/>
                <a:stretch>
                  <a:fillRect l="-1251" t="-14513" b="-13519"/>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6F6B9144-5786-0942-A0FC-0034FC4A4C75}"/>
              </a:ext>
            </a:extLst>
          </p:cNvPr>
          <p:cNvSpPr/>
          <p:nvPr/>
        </p:nvSpPr>
        <p:spPr>
          <a:xfrm>
            <a:off x="14313661" y="2900046"/>
            <a:ext cx="8145759" cy="2155369"/>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4200" dirty="0">
                <a:solidFill>
                  <a:schemeClr val="tx1"/>
                </a:solidFill>
              </a:rPr>
              <a:t>Team must </a:t>
            </a:r>
            <a:r>
              <a:rPr lang="en-US" sz="4200" u="sng" dirty="0">
                <a:solidFill>
                  <a:schemeClr val="tx1"/>
                </a:solidFill>
              </a:rPr>
              <a:t>obey size restriction</a:t>
            </a:r>
            <a:r>
              <a:rPr lang="en-US" sz="4200" dirty="0">
                <a:solidFill>
                  <a:schemeClr val="tx1"/>
                </a:solidFill>
              </a:rPr>
              <a:t> and have a sufficient mix of positions.</a:t>
            </a:r>
          </a:p>
        </p:txBody>
      </p:sp>
      <p:sp>
        <p:nvSpPr>
          <p:cNvPr id="12" name="Pentagon 11">
            <a:extLst>
              <a:ext uri="{FF2B5EF4-FFF2-40B4-BE49-F238E27FC236}">
                <a16:creationId xmlns:a16="http://schemas.microsoft.com/office/drawing/2014/main" id="{F126DC7E-3442-374F-A879-A26855570315}"/>
              </a:ext>
            </a:extLst>
          </p:cNvPr>
          <p:cNvSpPr/>
          <p:nvPr/>
        </p:nvSpPr>
        <p:spPr>
          <a:xfrm>
            <a:off x="4960411" y="2900047"/>
            <a:ext cx="10276437"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p>
            <a:r>
              <a:rPr lang="en-US" sz="4200" dirty="0"/>
              <a:t>What are the logical constraints that must be obeyed in any proposed solution?</a:t>
            </a:r>
          </a:p>
        </p:txBody>
      </p:sp>
      <p:sp>
        <p:nvSpPr>
          <p:cNvPr id="13" name="Pentagon 12">
            <a:extLst>
              <a:ext uri="{FF2B5EF4-FFF2-40B4-BE49-F238E27FC236}">
                <a16:creationId xmlns:a16="http://schemas.microsoft.com/office/drawing/2014/main" id="{B4B499BE-9F85-7543-BAC6-CA5F0519B1AA}"/>
              </a:ext>
            </a:extLst>
          </p:cNvPr>
          <p:cNvSpPr/>
          <p:nvPr/>
        </p:nvSpPr>
        <p:spPr>
          <a:xfrm>
            <a:off x="1438770" y="2904425"/>
            <a:ext cx="4104210" cy="2150989"/>
          </a:xfrm>
          <a:prstGeom prst="homePlate">
            <a:avLst>
              <a:gd name="adj" fmla="val 25135"/>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200" b="1" dirty="0">
                <a:solidFill>
                  <a:prstClr val="white"/>
                </a:solidFill>
              </a:rPr>
              <a:t>Constraints</a:t>
            </a:r>
          </a:p>
        </p:txBody>
      </p:sp>
    </p:spTree>
    <p:extLst>
      <p:ext uri="{BB962C8B-B14F-4D97-AF65-F5344CB8AC3E}">
        <p14:creationId xmlns:p14="http://schemas.microsoft.com/office/powerpoint/2010/main" val="4149105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058652-1440-4488-90CE-30B27BE02252}"/>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III. Constructing the Constraints</a:t>
            </a:r>
          </a:p>
        </p:txBody>
      </p:sp>
      <p:cxnSp>
        <p:nvCxnSpPr>
          <p:cNvPr id="7" name="Straight Connector 6">
            <a:extLst>
              <a:ext uri="{FF2B5EF4-FFF2-40B4-BE49-F238E27FC236}">
                <a16:creationId xmlns:a16="http://schemas.microsoft.com/office/drawing/2014/main" id="{AFAC4ADA-C0C1-4939-B899-7E630768CFBD}"/>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4" name="Content Placeholder 4">
            <a:extLst>
              <a:ext uri="{FF2B5EF4-FFF2-40B4-BE49-F238E27FC236}">
                <a16:creationId xmlns:a16="http://schemas.microsoft.com/office/drawing/2014/main" id="{510EC257-4061-E444-8C3D-F150FF54FD13}"/>
              </a:ext>
            </a:extLst>
          </p:cNvPr>
          <p:cNvSpPr txBox="1">
            <a:spLocks/>
          </p:cNvSpPr>
          <p:nvPr/>
        </p:nvSpPr>
        <p:spPr>
          <a:xfrm>
            <a:off x="1162385" y="5355771"/>
            <a:ext cx="22330455" cy="6955916"/>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endParaRPr lang="en-US" sz="48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Content Placeholder 4">
                <a:extLst>
                  <a:ext uri="{FF2B5EF4-FFF2-40B4-BE49-F238E27FC236}">
                    <a16:creationId xmlns:a16="http://schemas.microsoft.com/office/drawing/2014/main" id="{21E990C6-E058-FF4C-B190-B178392D119B}"/>
                  </a:ext>
                </a:extLst>
              </p:cNvPr>
              <p:cNvSpPr txBox="1">
                <a:spLocks/>
              </p:cNvSpPr>
              <p:nvPr/>
            </p:nvSpPr>
            <p:spPr>
              <a:xfrm>
                <a:off x="1162385" y="5518161"/>
                <a:ext cx="22330455" cy="6793526"/>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nSpc>
                    <a:spcPct val="150000"/>
                  </a:lnSpc>
                  <a:buNone/>
                </a:pPr>
                <a:r>
                  <a:rPr lang="en-US" sz="4800" b="1" dirty="0">
                    <a:latin typeface="Calibri" panose="020F0502020204030204" pitchFamily="34" charset="0"/>
                    <a:cs typeface="Calibri" panose="020F0502020204030204" pitchFamily="34" charset="0"/>
                  </a:rPr>
                  <a:t>For the 12-man roster, we want at least G guards, F forwards, and C centers. </a:t>
                </a:r>
              </a:p>
              <a:p>
                <a:pPr marL="0" indent="0">
                  <a:lnSpc>
                    <a:spcPct val="150000"/>
                  </a:lnSpc>
                  <a:buNone/>
                </a:pPr>
                <a:r>
                  <a:rPr lang="en-US" sz="4800" b="1" dirty="0">
                    <a:latin typeface="Calibri" panose="020F0502020204030204" pitchFamily="34" charset="0"/>
                    <a:cs typeface="Calibri" panose="020F0502020204030204" pitchFamily="34" charset="0"/>
                  </a:rPr>
                  <a:t>Guards: </a:t>
                </a:r>
                <a:r>
                  <a:rPr lang="en-US" sz="4800" dirty="0">
                    <a:latin typeface="Calibri" panose="020F0502020204030204" pitchFamily="34" charset="0"/>
                    <a:cs typeface="Calibri" panose="020F0502020204030204" pitchFamily="34" charset="0"/>
                  </a:rPr>
                  <a:t>Let </a:t>
                </a:r>
                <a14:m>
                  <m:oMath xmlns:m="http://schemas.openxmlformats.org/officeDocument/2006/math">
                    <m:sSub>
                      <m:sSubPr>
                        <m:ctrlPr>
                          <a:rPr lang="en-US" sz="4800" b="0" i="1" smtClean="0">
                            <a:latin typeface="Cambria Math" panose="02040503050406030204" pitchFamily="18" charset="0"/>
                            <a:cs typeface="Calibri" panose="020F0502020204030204" pitchFamily="34" charset="0"/>
                          </a:rPr>
                        </m:ctrlPr>
                      </m:sSubPr>
                      <m:e>
                        <m:r>
                          <a:rPr lang="en-US" sz="4800" b="0" i="1" smtClean="0">
                            <a:latin typeface="Cambria Math" panose="02040503050406030204" pitchFamily="18" charset="0"/>
                            <a:cs typeface="Calibri" panose="020F0502020204030204" pitchFamily="34" charset="0"/>
                          </a:rPr>
                          <m:t>𝑔</m:t>
                        </m:r>
                      </m:e>
                      <m:sub>
                        <m:r>
                          <a:rPr lang="en-US" sz="4800" b="0" i="1" smtClean="0">
                            <a:latin typeface="Cambria Math" panose="02040503050406030204" pitchFamily="18" charset="0"/>
                            <a:cs typeface="Calibri" panose="020F0502020204030204" pitchFamily="34" charset="0"/>
                          </a:rPr>
                          <m:t>𝑖</m:t>
                        </m:r>
                      </m:sub>
                    </m:sSub>
                  </m:oMath>
                </a14:m>
                <a:r>
                  <a:rPr lang="en-US" sz="4800" dirty="0">
                    <a:latin typeface="Calibri" panose="020F0502020204030204" pitchFamily="34" charset="0"/>
                    <a:cs typeface="Calibri" panose="020F0502020204030204" pitchFamily="34" charset="0"/>
                  </a:rPr>
                  <a:t>=1 if player </a:t>
                </a:r>
                <a14:m>
                  <m:oMath xmlns:m="http://schemas.openxmlformats.org/officeDocument/2006/math">
                    <m:r>
                      <a:rPr lang="en-US" sz="4800" b="0" i="1" smtClean="0">
                        <a:latin typeface="Cambria Math" panose="02040503050406030204" pitchFamily="18" charset="0"/>
                        <a:cs typeface="Calibri" panose="020F0502020204030204" pitchFamily="34" charset="0"/>
                      </a:rPr>
                      <m:t>𝑖</m:t>
                    </m:r>
                  </m:oMath>
                </a14:m>
                <a:r>
                  <a:rPr lang="en-US" sz="4800" dirty="0">
                    <a:latin typeface="Calibri" panose="020F0502020204030204" pitchFamily="34" charset="0"/>
                    <a:cs typeface="Calibri" panose="020F0502020204030204" pitchFamily="34" charset="0"/>
                  </a:rPr>
                  <a:t> is a guard (else 0).  			</a:t>
                </a:r>
                <a14:m>
                  <m:oMath xmlns:m="http://schemas.openxmlformats.org/officeDocument/2006/math">
                    <m:nary>
                      <m:naryPr>
                        <m:chr m:val="∑"/>
                        <m:ctrlPr>
                          <a:rPr lang="en-US" sz="4800" b="0" i="1" smtClean="0">
                            <a:latin typeface="Cambria Math" panose="02040503050406030204" pitchFamily="18" charset="0"/>
                            <a:cs typeface="Calibri" panose="020F0502020204030204" pitchFamily="34" charset="0"/>
                          </a:rPr>
                        </m:ctrlPr>
                      </m:naryPr>
                      <m:sub>
                        <m:r>
                          <m:rPr>
                            <m:brk m:alnAt="23"/>
                          </m:rPr>
                          <a:rPr lang="en-US" sz="4800" b="0" i="1" smtClean="0">
                            <a:latin typeface="Cambria Math" panose="02040503050406030204" pitchFamily="18" charset="0"/>
                            <a:cs typeface="Calibri" panose="020F0502020204030204" pitchFamily="34" charset="0"/>
                          </a:rPr>
                          <m:t>𝑖</m:t>
                        </m:r>
                        <m:r>
                          <a:rPr lang="en-US" sz="4800" b="0" i="1" smtClean="0">
                            <a:latin typeface="Cambria Math" panose="02040503050406030204" pitchFamily="18" charset="0"/>
                            <a:cs typeface="Calibri" panose="020F0502020204030204" pitchFamily="34" charset="0"/>
                          </a:rPr>
                          <m:t>=1</m:t>
                        </m:r>
                      </m:sub>
                      <m:sup>
                        <m:r>
                          <a:rPr lang="en-US" sz="4800" b="0" i="1" smtClean="0">
                            <a:latin typeface="Cambria Math" panose="02040503050406030204" pitchFamily="18" charset="0"/>
                            <a:cs typeface="Calibri" panose="020F0502020204030204" pitchFamily="34" charset="0"/>
                          </a:rPr>
                          <m:t>50</m:t>
                        </m:r>
                      </m:sup>
                      <m:e>
                        <m:sSub>
                          <m:sSubPr>
                            <m:ctrlPr>
                              <a:rPr lang="en-US" sz="4800" b="0" i="1" smtClean="0">
                                <a:latin typeface="Cambria Math" panose="02040503050406030204" pitchFamily="18" charset="0"/>
                                <a:cs typeface="Calibri" panose="020F0502020204030204" pitchFamily="34" charset="0"/>
                              </a:rPr>
                            </m:ctrlPr>
                          </m:sSubPr>
                          <m:e>
                            <m:r>
                              <a:rPr lang="en-US" sz="4800" b="0" i="1" smtClean="0">
                                <a:latin typeface="Cambria Math" panose="02040503050406030204" pitchFamily="18" charset="0"/>
                                <a:cs typeface="Calibri" panose="020F0502020204030204" pitchFamily="34" charset="0"/>
                              </a:rPr>
                              <m:t>𝑔</m:t>
                            </m:r>
                          </m:e>
                          <m:sub>
                            <m:r>
                              <a:rPr lang="en-US" sz="4800" b="0" i="1" smtClean="0">
                                <a:latin typeface="Cambria Math" panose="02040503050406030204" pitchFamily="18" charset="0"/>
                                <a:cs typeface="Calibri" panose="020F0502020204030204" pitchFamily="34" charset="0"/>
                              </a:rPr>
                              <m:t>𝑖</m:t>
                            </m:r>
                          </m:sub>
                        </m:sSub>
                        <m:sSub>
                          <m:sSubPr>
                            <m:ctrlPr>
                              <a:rPr lang="en-US" sz="4800" b="0" i="1" smtClean="0">
                                <a:latin typeface="Cambria Math" panose="02040503050406030204" pitchFamily="18" charset="0"/>
                                <a:cs typeface="Calibri" panose="020F0502020204030204" pitchFamily="34" charset="0"/>
                              </a:rPr>
                            </m:ctrlPr>
                          </m:sSubPr>
                          <m:e>
                            <m:r>
                              <a:rPr lang="en-US" sz="4800" b="0" i="1" smtClean="0">
                                <a:latin typeface="Cambria Math" panose="02040503050406030204" pitchFamily="18" charset="0"/>
                                <a:cs typeface="Calibri" panose="020F0502020204030204" pitchFamily="34" charset="0"/>
                              </a:rPr>
                              <m:t>𝑥</m:t>
                            </m:r>
                          </m:e>
                          <m:sub>
                            <m:r>
                              <a:rPr lang="en-US" sz="4800" b="0" i="1" smtClean="0">
                                <a:latin typeface="Cambria Math" panose="02040503050406030204" pitchFamily="18" charset="0"/>
                                <a:cs typeface="Calibri" panose="020F0502020204030204" pitchFamily="34" charset="0"/>
                              </a:rPr>
                              <m:t>𝑖</m:t>
                            </m:r>
                          </m:sub>
                        </m:sSub>
                      </m:e>
                    </m:nary>
                    <m:r>
                      <a:rPr lang="en-US" sz="4800" b="0" i="1" smtClean="0">
                        <a:latin typeface="Cambria Math" panose="02040503050406030204" pitchFamily="18" charset="0"/>
                        <a:cs typeface="Calibri" panose="020F0502020204030204" pitchFamily="34" charset="0"/>
                      </a:rPr>
                      <m:t>≥</m:t>
                    </m:r>
                    <m:r>
                      <a:rPr lang="en-US" sz="4800" b="0" i="1" smtClean="0">
                        <a:latin typeface="Cambria Math" panose="02040503050406030204" pitchFamily="18" charset="0"/>
                        <a:cs typeface="Calibri" panose="020F0502020204030204" pitchFamily="34" charset="0"/>
                      </a:rPr>
                      <m:t>𝐺</m:t>
                    </m:r>
                  </m:oMath>
                </a14:m>
                <a:endParaRPr lang="en-US" sz="4800" dirty="0">
                  <a:latin typeface="Calibri" panose="020F0502020204030204" pitchFamily="34" charset="0"/>
                  <a:cs typeface="Calibri" panose="020F0502020204030204" pitchFamily="34" charset="0"/>
                </a:endParaRPr>
              </a:p>
              <a:p>
                <a:pPr marL="0" indent="0">
                  <a:lnSpc>
                    <a:spcPct val="150000"/>
                  </a:lnSpc>
                  <a:buNone/>
                </a:pPr>
                <a:r>
                  <a:rPr lang="en-US" sz="4800" b="1" dirty="0">
                    <a:latin typeface="Calibri" panose="020F0502020204030204" pitchFamily="34" charset="0"/>
                    <a:cs typeface="Calibri" panose="020F0502020204030204" pitchFamily="34" charset="0"/>
                  </a:rPr>
                  <a:t>Forwards: </a:t>
                </a:r>
                <a:r>
                  <a:rPr lang="en-US" sz="4800" dirty="0">
                    <a:latin typeface="Calibri" panose="020F0502020204030204" pitchFamily="34" charset="0"/>
                    <a:cs typeface="Calibri" panose="020F0502020204030204" pitchFamily="34" charset="0"/>
                  </a:rPr>
                  <a:t>Let </a:t>
                </a:r>
                <a14:m>
                  <m:oMath xmlns:m="http://schemas.openxmlformats.org/officeDocument/2006/math">
                    <m:sSub>
                      <m:sSubPr>
                        <m:ctrlPr>
                          <a:rPr lang="en-US" sz="4800" i="1">
                            <a:latin typeface="Cambria Math" panose="02040503050406030204" pitchFamily="18" charset="0"/>
                            <a:cs typeface="Calibri" panose="020F0502020204030204" pitchFamily="34" charset="0"/>
                          </a:rPr>
                        </m:ctrlPr>
                      </m:sSubPr>
                      <m:e>
                        <m:r>
                          <a:rPr lang="en-US" sz="4800" b="0" i="1" smtClean="0">
                            <a:latin typeface="Cambria Math" panose="02040503050406030204" pitchFamily="18" charset="0"/>
                            <a:cs typeface="Calibri" panose="020F0502020204030204" pitchFamily="34" charset="0"/>
                          </a:rPr>
                          <m:t>𝑓</m:t>
                        </m:r>
                      </m:e>
                      <m:sub>
                        <m:r>
                          <a:rPr lang="en-US" sz="4800" i="1">
                            <a:latin typeface="Cambria Math" panose="02040503050406030204" pitchFamily="18" charset="0"/>
                            <a:cs typeface="Calibri" panose="020F0502020204030204" pitchFamily="34" charset="0"/>
                          </a:rPr>
                          <m:t>𝑖</m:t>
                        </m:r>
                      </m:sub>
                    </m:sSub>
                  </m:oMath>
                </a14:m>
                <a:r>
                  <a:rPr lang="en-US" sz="4800" dirty="0">
                    <a:latin typeface="Calibri" panose="020F0502020204030204" pitchFamily="34" charset="0"/>
                    <a:cs typeface="Calibri" panose="020F0502020204030204" pitchFamily="34" charset="0"/>
                  </a:rPr>
                  <a:t>=1 if player </a:t>
                </a:r>
                <a14:m>
                  <m:oMath xmlns:m="http://schemas.openxmlformats.org/officeDocument/2006/math">
                    <m:r>
                      <a:rPr lang="en-US" sz="4800" i="1">
                        <a:latin typeface="Cambria Math" panose="02040503050406030204" pitchFamily="18" charset="0"/>
                        <a:cs typeface="Calibri" panose="020F0502020204030204" pitchFamily="34" charset="0"/>
                      </a:rPr>
                      <m:t>𝑖</m:t>
                    </m:r>
                  </m:oMath>
                </a14:m>
                <a:r>
                  <a:rPr lang="en-US" sz="4800" dirty="0">
                    <a:latin typeface="Calibri" panose="020F0502020204030204" pitchFamily="34" charset="0"/>
                    <a:cs typeface="Calibri" panose="020F0502020204030204" pitchFamily="34" charset="0"/>
                  </a:rPr>
                  <a:t> is a guard (else 0).  			</a:t>
                </a:r>
                <a14:m>
                  <m:oMath xmlns:m="http://schemas.openxmlformats.org/officeDocument/2006/math">
                    <m:nary>
                      <m:naryPr>
                        <m:chr m:val="∑"/>
                        <m:ctrlPr>
                          <a:rPr lang="en-US" sz="4800" i="1">
                            <a:latin typeface="Cambria Math" panose="02040503050406030204" pitchFamily="18" charset="0"/>
                            <a:cs typeface="Calibri" panose="020F0502020204030204" pitchFamily="34" charset="0"/>
                          </a:rPr>
                        </m:ctrlPr>
                      </m:naryPr>
                      <m:sub>
                        <m:r>
                          <m:rPr>
                            <m:brk m:alnAt="23"/>
                          </m:rPr>
                          <a:rPr lang="en-US" sz="4800" i="1">
                            <a:latin typeface="Cambria Math" panose="02040503050406030204" pitchFamily="18" charset="0"/>
                            <a:cs typeface="Calibri" panose="020F0502020204030204" pitchFamily="34" charset="0"/>
                          </a:rPr>
                          <m:t>𝑖</m:t>
                        </m:r>
                        <m:r>
                          <a:rPr lang="en-US" sz="4800" i="1">
                            <a:latin typeface="Cambria Math" panose="02040503050406030204" pitchFamily="18" charset="0"/>
                            <a:cs typeface="Calibri" panose="020F0502020204030204" pitchFamily="34" charset="0"/>
                          </a:rPr>
                          <m:t>=1</m:t>
                        </m:r>
                      </m:sub>
                      <m:sup>
                        <m:r>
                          <a:rPr lang="en-US" sz="4800" i="1">
                            <a:latin typeface="Cambria Math" panose="02040503050406030204" pitchFamily="18" charset="0"/>
                            <a:cs typeface="Calibri" panose="020F0502020204030204" pitchFamily="34" charset="0"/>
                          </a:rPr>
                          <m:t>50</m:t>
                        </m:r>
                      </m:sup>
                      <m:e>
                        <m:sSub>
                          <m:sSubPr>
                            <m:ctrlPr>
                              <a:rPr lang="en-US" sz="4800" i="1">
                                <a:latin typeface="Cambria Math" panose="02040503050406030204" pitchFamily="18" charset="0"/>
                                <a:cs typeface="Calibri" panose="020F0502020204030204" pitchFamily="34" charset="0"/>
                              </a:rPr>
                            </m:ctrlPr>
                          </m:sSubPr>
                          <m:e>
                            <m:r>
                              <a:rPr lang="en-US" sz="4800" b="0" i="1" smtClean="0">
                                <a:latin typeface="Cambria Math" panose="02040503050406030204" pitchFamily="18" charset="0"/>
                                <a:cs typeface="Calibri" panose="020F0502020204030204" pitchFamily="34" charset="0"/>
                              </a:rPr>
                              <m:t>𝑓</m:t>
                            </m:r>
                          </m:e>
                          <m:sub>
                            <m:r>
                              <a:rPr lang="en-US" sz="4800" i="1">
                                <a:latin typeface="Cambria Math" panose="02040503050406030204" pitchFamily="18" charset="0"/>
                                <a:cs typeface="Calibri" panose="020F0502020204030204" pitchFamily="34" charset="0"/>
                              </a:rPr>
                              <m:t>𝑖</m:t>
                            </m:r>
                          </m:sub>
                        </m:sSub>
                        <m:sSub>
                          <m:sSubPr>
                            <m:ctrlPr>
                              <a:rPr lang="en-US" sz="4800" i="1">
                                <a:latin typeface="Cambria Math" panose="02040503050406030204" pitchFamily="18" charset="0"/>
                                <a:cs typeface="Calibri" panose="020F0502020204030204" pitchFamily="34" charset="0"/>
                              </a:rPr>
                            </m:ctrlPr>
                          </m:sSubPr>
                          <m:e>
                            <m:r>
                              <a:rPr lang="en-US" sz="4800" i="1">
                                <a:latin typeface="Cambria Math" panose="02040503050406030204" pitchFamily="18" charset="0"/>
                                <a:cs typeface="Calibri" panose="020F0502020204030204" pitchFamily="34" charset="0"/>
                              </a:rPr>
                              <m:t>𝑥</m:t>
                            </m:r>
                          </m:e>
                          <m:sub>
                            <m:r>
                              <a:rPr lang="en-US" sz="4800" i="1">
                                <a:latin typeface="Cambria Math" panose="02040503050406030204" pitchFamily="18" charset="0"/>
                                <a:cs typeface="Calibri" panose="020F0502020204030204" pitchFamily="34" charset="0"/>
                              </a:rPr>
                              <m:t>𝑖</m:t>
                            </m:r>
                          </m:sub>
                        </m:sSub>
                      </m:e>
                    </m:nary>
                    <m:r>
                      <a:rPr lang="en-US" sz="4800" i="1">
                        <a:latin typeface="Cambria Math" panose="02040503050406030204" pitchFamily="18" charset="0"/>
                        <a:cs typeface="Calibri" panose="020F0502020204030204" pitchFamily="34" charset="0"/>
                      </a:rPr>
                      <m:t>≥</m:t>
                    </m:r>
                    <m:r>
                      <a:rPr lang="en-US" sz="4800" b="0" i="1" smtClean="0">
                        <a:latin typeface="Cambria Math" panose="02040503050406030204" pitchFamily="18" charset="0"/>
                        <a:cs typeface="Calibri" panose="020F0502020204030204" pitchFamily="34" charset="0"/>
                      </a:rPr>
                      <m:t>𝐹</m:t>
                    </m:r>
                  </m:oMath>
                </a14:m>
                <a:endParaRPr lang="en-US" sz="4800" dirty="0">
                  <a:latin typeface="Calibri" panose="020F0502020204030204" pitchFamily="34" charset="0"/>
                  <a:cs typeface="Calibri" panose="020F0502020204030204" pitchFamily="34" charset="0"/>
                </a:endParaRPr>
              </a:p>
              <a:p>
                <a:pPr marL="0" indent="0">
                  <a:lnSpc>
                    <a:spcPct val="150000"/>
                  </a:lnSpc>
                  <a:buNone/>
                </a:pPr>
                <a:r>
                  <a:rPr lang="en-US" sz="4800" b="1" dirty="0">
                    <a:latin typeface="Calibri" panose="020F0502020204030204" pitchFamily="34" charset="0"/>
                    <a:cs typeface="Calibri" panose="020F0502020204030204" pitchFamily="34" charset="0"/>
                  </a:rPr>
                  <a:t>Centers: </a:t>
                </a:r>
                <a:r>
                  <a:rPr lang="en-US" sz="4800" dirty="0">
                    <a:latin typeface="Calibri" panose="020F0502020204030204" pitchFamily="34" charset="0"/>
                    <a:cs typeface="Calibri" panose="020F0502020204030204" pitchFamily="34" charset="0"/>
                  </a:rPr>
                  <a:t>Let </a:t>
                </a:r>
                <a14:m>
                  <m:oMath xmlns:m="http://schemas.openxmlformats.org/officeDocument/2006/math">
                    <m:sSub>
                      <m:sSubPr>
                        <m:ctrlPr>
                          <a:rPr lang="en-US" sz="4800" i="1">
                            <a:latin typeface="Cambria Math" panose="02040503050406030204" pitchFamily="18" charset="0"/>
                            <a:cs typeface="Calibri" panose="020F0502020204030204" pitchFamily="34" charset="0"/>
                          </a:rPr>
                        </m:ctrlPr>
                      </m:sSubPr>
                      <m:e>
                        <m:r>
                          <a:rPr lang="en-US" sz="4800" b="0" i="1" smtClean="0">
                            <a:latin typeface="Cambria Math" panose="02040503050406030204" pitchFamily="18" charset="0"/>
                            <a:cs typeface="Calibri" panose="020F0502020204030204" pitchFamily="34" charset="0"/>
                          </a:rPr>
                          <m:t>𝑐</m:t>
                        </m:r>
                      </m:e>
                      <m:sub>
                        <m:r>
                          <a:rPr lang="en-US" sz="4800" i="1">
                            <a:latin typeface="Cambria Math" panose="02040503050406030204" pitchFamily="18" charset="0"/>
                            <a:cs typeface="Calibri" panose="020F0502020204030204" pitchFamily="34" charset="0"/>
                          </a:rPr>
                          <m:t>𝑖</m:t>
                        </m:r>
                      </m:sub>
                    </m:sSub>
                  </m:oMath>
                </a14:m>
                <a:r>
                  <a:rPr lang="en-US" sz="4800" dirty="0">
                    <a:latin typeface="Calibri" panose="020F0502020204030204" pitchFamily="34" charset="0"/>
                    <a:cs typeface="Calibri" panose="020F0502020204030204" pitchFamily="34" charset="0"/>
                  </a:rPr>
                  <a:t>=1 if player </a:t>
                </a:r>
                <a14:m>
                  <m:oMath xmlns:m="http://schemas.openxmlformats.org/officeDocument/2006/math">
                    <m:r>
                      <a:rPr lang="en-US" sz="4800" i="1">
                        <a:latin typeface="Cambria Math" panose="02040503050406030204" pitchFamily="18" charset="0"/>
                        <a:cs typeface="Calibri" panose="020F0502020204030204" pitchFamily="34" charset="0"/>
                      </a:rPr>
                      <m:t>𝑖</m:t>
                    </m:r>
                  </m:oMath>
                </a14:m>
                <a:r>
                  <a:rPr lang="en-US" sz="4800" dirty="0">
                    <a:latin typeface="Calibri" panose="020F0502020204030204" pitchFamily="34" charset="0"/>
                    <a:cs typeface="Calibri" panose="020F0502020204030204" pitchFamily="34" charset="0"/>
                  </a:rPr>
                  <a:t> is a guard (else 0).  			</a:t>
                </a:r>
                <a14:m>
                  <m:oMath xmlns:m="http://schemas.openxmlformats.org/officeDocument/2006/math">
                    <m:nary>
                      <m:naryPr>
                        <m:chr m:val="∑"/>
                        <m:ctrlPr>
                          <a:rPr lang="en-US" sz="4800" i="1">
                            <a:latin typeface="Cambria Math" panose="02040503050406030204" pitchFamily="18" charset="0"/>
                            <a:cs typeface="Calibri" panose="020F0502020204030204" pitchFamily="34" charset="0"/>
                          </a:rPr>
                        </m:ctrlPr>
                      </m:naryPr>
                      <m:sub>
                        <m:r>
                          <m:rPr>
                            <m:brk m:alnAt="23"/>
                          </m:rPr>
                          <a:rPr lang="en-US" sz="4800" i="1">
                            <a:latin typeface="Cambria Math" panose="02040503050406030204" pitchFamily="18" charset="0"/>
                            <a:cs typeface="Calibri" panose="020F0502020204030204" pitchFamily="34" charset="0"/>
                          </a:rPr>
                          <m:t>𝑖</m:t>
                        </m:r>
                        <m:r>
                          <a:rPr lang="en-US" sz="4800" i="1">
                            <a:latin typeface="Cambria Math" panose="02040503050406030204" pitchFamily="18" charset="0"/>
                            <a:cs typeface="Calibri" panose="020F0502020204030204" pitchFamily="34" charset="0"/>
                          </a:rPr>
                          <m:t>=1</m:t>
                        </m:r>
                      </m:sub>
                      <m:sup>
                        <m:r>
                          <a:rPr lang="en-US" sz="4800" i="1">
                            <a:latin typeface="Cambria Math" panose="02040503050406030204" pitchFamily="18" charset="0"/>
                            <a:cs typeface="Calibri" panose="020F0502020204030204" pitchFamily="34" charset="0"/>
                          </a:rPr>
                          <m:t>50</m:t>
                        </m:r>
                      </m:sup>
                      <m:e>
                        <m:sSub>
                          <m:sSubPr>
                            <m:ctrlPr>
                              <a:rPr lang="en-US" sz="4800" b="0" i="1" smtClean="0">
                                <a:latin typeface="Cambria Math" panose="02040503050406030204" pitchFamily="18" charset="0"/>
                                <a:cs typeface="Calibri" panose="020F0502020204030204" pitchFamily="34" charset="0"/>
                              </a:rPr>
                            </m:ctrlPr>
                          </m:sSubPr>
                          <m:e>
                            <m:r>
                              <a:rPr lang="en-US" sz="4800" b="0" i="1" smtClean="0">
                                <a:latin typeface="Cambria Math" panose="02040503050406030204" pitchFamily="18" charset="0"/>
                                <a:cs typeface="Calibri" panose="020F0502020204030204" pitchFamily="34" charset="0"/>
                              </a:rPr>
                              <m:t>𝑐</m:t>
                            </m:r>
                          </m:e>
                          <m:sub>
                            <m:r>
                              <a:rPr lang="en-US" sz="4800" b="0" i="1" smtClean="0">
                                <a:latin typeface="Cambria Math" panose="02040503050406030204" pitchFamily="18" charset="0"/>
                                <a:cs typeface="Calibri" panose="020F0502020204030204" pitchFamily="34" charset="0"/>
                              </a:rPr>
                              <m:t>𝑖</m:t>
                            </m:r>
                          </m:sub>
                        </m:sSub>
                        <m:sSub>
                          <m:sSubPr>
                            <m:ctrlPr>
                              <a:rPr lang="en-US" sz="4800" i="1">
                                <a:latin typeface="Cambria Math" panose="02040503050406030204" pitchFamily="18" charset="0"/>
                                <a:cs typeface="Calibri" panose="020F0502020204030204" pitchFamily="34" charset="0"/>
                              </a:rPr>
                            </m:ctrlPr>
                          </m:sSubPr>
                          <m:e>
                            <m:r>
                              <a:rPr lang="en-US" sz="4800" i="1">
                                <a:latin typeface="Cambria Math" panose="02040503050406030204" pitchFamily="18" charset="0"/>
                                <a:cs typeface="Calibri" panose="020F0502020204030204" pitchFamily="34" charset="0"/>
                              </a:rPr>
                              <m:t>𝑥</m:t>
                            </m:r>
                          </m:e>
                          <m:sub>
                            <m:r>
                              <a:rPr lang="en-US" sz="4800" i="1">
                                <a:latin typeface="Cambria Math" panose="02040503050406030204" pitchFamily="18" charset="0"/>
                                <a:cs typeface="Calibri" panose="020F0502020204030204" pitchFamily="34" charset="0"/>
                              </a:rPr>
                              <m:t>𝑖</m:t>
                            </m:r>
                          </m:sub>
                        </m:sSub>
                      </m:e>
                    </m:nary>
                    <m:r>
                      <a:rPr lang="en-US" sz="4800" i="1">
                        <a:latin typeface="Cambria Math" panose="02040503050406030204" pitchFamily="18" charset="0"/>
                        <a:cs typeface="Calibri" panose="020F0502020204030204" pitchFamily="34" charset="0"/>
                      </a:rPr>
                      <m:t>≥</m:t>
                    </m:r>
                    <m:r>
                      <a:rPr lang="en-US" sz="4800" b="0" i="1" smtClean="0">
                        <a:latin typeface="Cambria Math" panose="02040503050406030204" pitchFamily="18" charset="0"/>
                        <a:cs typeface="Calibri" panose="020F0502020204030204" pitchFamily="34" charset="0"/>
                      </a:rPr>
                      <m:t>𝐶</m:t>
                    </m:r>
                  </m:oMath>
                </a14:m>
                <a:endParaRPr lang="en-US" sz="4800" dirty="0">
                  <a:latin typeface="Calibri" panose="020F0502020204030204" pitchFamily="34" charset="0"/>
                  <a:cs typeface="Calibri" panose="020F0502020204030204" pitchFamily="34" charset="0"/>
                </a:endParaRPr>
              </a:p>
            </p:txBody>
          </p:sp>
        </mc:Choice>
        <mc:Fallback xmlns="">
          <p:sp>
            <p:nvSpPr>
              <p:cNvPr id="10" name="Content Placeholder 4">
                <a:extLst>
                  <a:ext uri="{FF2B5EF4-FFF2-40B4-BE49-F238E27FC236}">
                    <a16:creationId xmlns:a16="http://schemas.microsoft.com/office/drawing/2014/main" id="{21E990C6-E058-FF4C-B190-B178392D119B}"/>
                  </a:ext>
                </a:extLst>
              </p:cNvPr>
              <p:cNvSpPr txBox="1">
                <a:spLocks noRot="1" noChangeAspect="1" noMove="1" noResize="1" noEditPoints="1" noAdjustHandles="1" noChangeArrowheads="1" noChangeShapeType="1" noTextEdit="1"/>
              </p:cNvSpPr>
              <p:nvPr/>
            </p:nvSpPr>
            <p:spPr>
              <a:xfrm>
                <a:off x="1162385" y="5518161"/>
                <a:ext cx="22330455" cy="6793526"/>
              </a:xfrm>
              <a:prstGeom prst="rect">
                <a:avLst/>
              </a:prstGeom>
              <a:blipFill>
                <a:blip r:embed="rId3"/>
                <a:stretch>
                  <a:fillRect l="-1251" b="-6168"/>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6F6B9144-5786-0942-A0FC-0034FC4A4C75}"/>
              </a:ext>
            </a:extLst>
          </p:cNvPr>
          <p:cNvSpPr/>
          <p:nvPr/>
        </p:nvSpPr>
        <p:spPr>
          <a:xfrm>
            <a:off x="14313661" y="2900046"/>
            <a:ext cx="8145759" cy="2155369"/>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4200" dirty="0">
                <a:solidFill>
                  <a:schemeClr val="tx1"/>
                </a:solidFill>
              </a:rPr>
              <a:t>Team must obey size restriction and have a </a:t>
            </a:r>
            <a:r>
              <a:rPr lang="en-US" sz="4200" u="sng" dirty="0">
                <a:solidFill>
                  <a:schemeClr val="tx1"/>
                </a:solidFill>
              </a:rPr>
              <a:t>sufficient mix of positions</a:t>
            </a:r>
            <a:r>
              <a:rPr lang="en-US" sz="4200" dirty="0">
                <a:solidFill>
                  <a:schemeClr val="tx1"/>
                </a:solidFill>
              </a:rPr>
              <a:t>.</a:t>
            </a:r>
          </a:p>
        </p:txBody>
      </p:sp>
      <p:sp>
        <p:nvSpPr>
          <p:cNvPr id="12" name="Pentagon 11">
            <a:extLst>
              <a:ext uri="{FF2B5EF4-FFF2-40B4-BE49-F238E27FC236}">
                <a16:creationId xmlns:a16="http://schemas.microsoft.com/office/drawing/2014/main" id="{F126DC7E-3442-374F-A879-A26855570315}"/>
              </a:ext>
            </a:extLst>
          </p:cNvPr>
          <p:cNvSpPr/>
          <p:nvPr/>
        </p:nvSpPr>
        <p:spPr>
          <a:xfrm>
            <a:off x="4960411" y="2900047"/>
            <a:ext cx="10276437"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p>
            <a:r>
              <a:rPr lang="en-US" sz="4200" dirty="0"/>
              <a:t>What are the logical constraints that must be obeyed in any proposed solution?</a:t>
            </a:r>
          </a:p>
        </p:txBody>
      </p:sp>
      <p:sp>
        <p:nvSpPr>
          <p:cNvPr id="13" name="Pentagon 12">
            <a:extLst>
              <a:ext uri="{FF2B5EF4-FFF2-40B4-BE49-F238E27FC236}">
                <a16:creationId xmlns:a16="http://schemas.microsoft.com/office/drawing/2014/main" id="{B4B499BE-9F85-7543-BAC6-CA5F0519B1AA}"/>
              </a:ext>
            </a:extLst>
          </p:cNvPr>
          <p:cNvSpPr/>
          <p:nvPr/>
        </p:nvSpPr>
        <p:spPr>
          <a:xfrm>
            <a:off x="1438770" y="2904425"/>
            <a:ext cx="4104210" cy="2150989"/>
          </a:xfrm>
          <a:prstGeom prst="homePlate">
            <a:avLst>
              <a:gd name="adj" fmla="val 25135"/>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200" b="1" dirty="0">
                <a:solidFill>
                  <a:prstClr val="white"/>
                </a:solidFill>
              </a:rPr>
              <a:t>Constraints</a:t>
            </a:r>
          </a:p>
        </p:txBody>
      </p:sp>
      <p:sp>
        <p:nvSpPr>
          <p:cNvPr id="3" name="TextBox 2">
            <a:extLst>
              <a:ext uri="{FF2B5EF4-FFF2-40B4-BE49-F238E27FC236}">
                <a16:creationId xmlns:a16="http://schemas.microsoft.com/office/drawing/2014/main" id="{897C9932-5961-BC4D-ADDA-AB388EBF1F84}"/>
              </a:ext>
            </a:extLst>
          </p:cNvPr>
          <p:cNvSpPr txBox="1"/>
          <p:nvPr/>
        </p:nvSpPr>
        <p:spPr>
          <a:xfrm>
            <a:off x="16142303" y="11926966"/>
            <a:ext cx="4488473" cy="769441"/>
          </a:xfrm>
          <a:prstGeom prst="rect">
            <a:avLst/>
          </a:prstGeom>
          <a:noFill/>
        </p:spPr>
        <p:txBody>
          <a:bodyPr wrap="none" rtlCol="0">
            <a:spAutoFit/>
          </a:bodyPr>
          <a:lstStyle/>
          <a:p>
            <a:r>
              <a:rPr lang="en-US" sz="4400" dirty="0"/>
              <a:t>… and many more!</a:t>
            </a:r>
          </a:p>
        </p:txBody>
      </p:sp>
    </p:spTree>
    <p:extLst>
      <p:ext uri="{BB962C8B-B14F-4D97-AF65-F5344CB8AC3E}">
        <p14:creationId xmlns:p14="http://schemas.microsoft.com/office/powerpoint/2010/main" val="234128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058652-1440-4488-90CE-30B27BE02252}"/>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Solving the Problem in Julia</a:t>
            </a:r>
          </a:p>
        </p:txBody>
      </p:sp>
      <p:cxnSp>
        <p:nvCxnSpPr>
          <p:cNvPr id="7" name="Straight Connector 6">
            <a:extLst>
              <a:ext uri="{FF2B5EF4-FFF2-40B4-BE49-F238E27FC236}">
                <a16:creationId xmlns:a16="http://schemas.microsoft.com/office/drawing/2014/main" id="{AFAC4ADA-C0C1-4939-B899-7E630768CFBD}"/>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4" name="Content Placeholder 4">
            <a:extLst>
              <a:ext uri="{FF2B5EF4-FFF2-40B4-BE49-F238E27FC236}">
                <a16:creationId xmlns:a16="http://schemas.microsoft.com/office/drawing/2014/main" id="{510EC257-4061-E444-8C3D-F150FF54FD13}"/>
              </a:ext>
            </a:extLst>
          </p:cNvPr>
          <p:cNvSpPr txBox="1">
            <a:spLocks/>
          </p:cNvSpPr>
          <p:nvPr/>
        </p:nvSpPr>
        <p:spPr>
          <a:xfrm>
            <a:off x="1162386" y="2743200"/>
            <a:ext cx="12736494" cy="9568487"/>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n-US" sz="4000" b="1" dirty="0">
                <a:latin typeface="Calibri" panose="020F0502020204030204" pitchFamily="34" charset="0"/>
                <a:cs typeface="Calibri" panose="020F0502020204030204" pitchFamily="34" charset="0"/>
              </a:rPr>
              <a:t>Why Julia?</a:t>
            </a:r>
          </a:p>
          <a:p>
            <a:r>
              <a:rPr lang="en-US" sz="4000" dirty="0"/>
              <a:t>A </a:t>
            </a:r>
            <a:r>
              <a:rPr lang="en-US" sz="4000" b="1" dirty="0"/>
              <a:t>high-level </a:t>
            </a:r>
            <a:r>
              <a:rPr lang="en-US" sz="4000" dirty="0"/>
              <a:t>language:</a:t>
            </a:r>
          </a:p>
          <a:p>
            <a:pPr lvl="1"/>
            <a:r>
              <a:rPr lang="en-US" sz="3200" dirty="0"/>
              <a:t>Easy to use and learn, with a similar syntax to Python/</a:t>
            </a:r>
            <a:r>
              <a:rPr lang="en-US" sz="3200" dirty="0" err="1"/>
              <a:t>Matlab</a:t>
            </a:r>
            <a:r>
              <a:rPr lang="en-US" sz="3200" dirty="0"/>
              <a:t>.</a:t>
            </a:r>
          </a:p>
          <a:p>
            <a:pPr lvl="1"/>
            <a:r>
              <a:rPr lang="en-US" sz="3200" dirty="0"/>
              <a:t>It is possible to do complicated computations quickly.</a:t>
            </a:r>
          </a:p>
          <a:p>
            <a:r>
              <a:rPr lang="en-US" sz="4000" dirty="0"/>
              <a:t>A </a:t>
            </a:r>
            <a:r>
              <a:rPr lang="en-US" sz="4000" b="1" dirty="0"/>
              <a:t>dynamic</a:t>
            </a:r>
            <a:r>
              <a:rPr lang="en-US" sz="4000" dirty="0"/>
              <a:t> language: </a:t>
            </a:r>
            <a:r>
              <a:rPr lang="en-US" sz="3200" dirty="0"/>
              <a:t>you can interact with the language without the need to compile your code. It is easy to use it for prototyping or presenting results, similar to Python or R.</a:t>
            </a:r>
          </a:p>
          <a:p>
            <a:r>
              <a:rPr lang="en-US" sz="4000" dirty="0"/>
              <a:t>A </a:t>
            </a:r>
            <a:r>
              <a:rPr lang="en-US" sz="4000" b="1" dirty="0"/>
              <a:t>high-performance</a:t>
            </a:r>
            <a:r>
              <a:rPr lang="en-US" sz="4000" dirty="0"/>
              <a:t> language: Julia is fast. Vanilla Julia code can reach performance comparable to C and Fortran (i.e., </a:t>
            </a:r>
            <a:r>
              <a:rPr lang="en-US" sz="4000" b="1" dirty="0"/>
              <a:t>very fast</a:t>
            </a:r>
            <a:r>
              <a:rPr lang="en-US" sz="4000" dirty="0"/>
              <a:t>).</a:t>
            </a:r>
            <a:endParaRPr lang="en-US" sz="3200" dirty="0"/>
          </a:p>
          <a:p>
            <a:r>
              <a:rPr lang="en-US" sz="4000" dirty="0"/>
              <a:t>A language for </a:t>
            </a:r>
            <a:r>
              <a:rPr lang="en-US" sz="4000" b="1" dirty="0"/>
              <a:t>technical computing</a:t>
            </a:r>
            <a:r>
              <a:rPr lang="en-US" sz="4000" dirty="0"/>
              <a:t>:</a:t>
            </a:r>
          </a:p>
          <a:p>
            <a:pPr lvl="1"/>
            <a:r>
              <a:rPr lang="en-US" sz="3200" dirty="0"/>
              <a:t>Julia has a lot of built in functions for scientific computing.</a:t>
            </a:r>
          </a:p>
          <a:p>
            <a:pPr lvl="1"/>
            <a:r>
              <a:rPr lang="en-US" sz="3200" dirty="0"/>
              <a:t>A growing number of packages, mostly written in Julia itself.</a:t>
            </a:r>
          </a:p>
          <a:p>
            <a:pPr lvl="1"/>
            <a:r>
              <a:rPr lang="en-US" sz="3200" dirty="0"/>
              <a:t>Powerful editors like </a:t>
            </a:r>
            <a:r>
              <a:rPr lang="en-US" sz="3200" dirty="0" err="1"/>
              <a:t>Jupyter</a:t>
            </a:r>
            <a:r>
              <a:rPr lang="en-US" sz="3200" dirty="0"/>
              <a:t> (used for this presentation)</a:t>
            </a:r>
          </a:p>
          <a:p>
            <a:pPr lvl="1"/>
            <a:r>
              <a:rPr lang="en-US" sz="3200" dirty="0"/>
              <a:t>More and more users in Finance, Biology, Optimization, Analytics...</a:t>
            </a:r>
            <a:endParaRPr lang="en-US" sz="4000" dirty="0"/>
          </a:p>
          <a:p>
            <a:endParaRPr lang="en-US" sz="4000" b="1"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63D48FB5-02AE-E44B-92F3-C5F67B78C73D}"/>
              </a:ext>
            </a:extLst>
          </p:cNvPr>
          <p:cNvPicPr>
            <a:picLocks noChangeAspect="1"/>
          </p:cNvPicPr>
          <p:nvPr/>
        </p:nvPicPr>
        <p:blipFill>
          <a:blip r:embed="rId2"/>
          <a:stretch>
            <a:fillRect/>
          </a:stretch>
        </p:blipFill>
        <p:spPr>
          <a:xfrm>
            <a:off x="13898880" y="4942723"/>
            <a:ext cx="9362001" cy="5786237"/>
          </a:xfrm>
          <a:prstGeom prst="rect">
            <a:avLst/>
          </a:prstGeom>
        </p:spPr>
      </p:pic>
    </p:spTree>
    <p:extLst>
      <p:ext uri="{BB962C8B-B14F-4D97-AF65-F5344CB8AC3E}">
        <p14:creationId xmlns:p14="http://schemas.microsoft.com/office/powerpoint/2010/main" val="2037712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24839-E656-564B-BE43-958B1390CA54}"/>
              </a:ext>
            </a:extLst>
          </p:cNvPr>
          <p:cNvSpPr>
            <a:spLocks noGrp="1"/>
          </p:cNvSpPr>
          <p:nvPr>
            <p:ph type="title"/>
          </p:nvPr>
        </p:nvSpPr>
        <p:spPr/>
        <p:txBody>
          <a:bodyPr>
            <a:normAutofit/>
          </a:bodyPr>
          <a:lstStyle/>
          <a:p>
            <a:r>
              <a:rPr lang="en-US" sz="8800" dirty="0"/>
              <a:t>Julia Example (in </a:t>
            </a:r>
            <a:r>
              <a:rPr lang="en-US" sz="8800" dirty="0" err="1"/>
              <a:t>Jupyter</a:t>
            </a:r>
            <a:r>
              <a:rPr lang="en-US" sz="8800" dirty="0"/>
              <a:t> Notebook)</a:t>
            </a:r>
          </a:p>
        </p:txBody>
      </p:sp>
      <p:sp>
        <p:nvSpPr>
          <p:cNvPr id="5" name="Text Placeholder 4">
            <a:extLst>
              <a:ext uri="{FF2B5EF4-FFF2-40B4-BE49-F238E27FC236}">
                <a16:creationId xmlns:a16="http://schemas.microsoft.com/office/drawing/2014/main" id="{ABFE2AC2-E9BE-5B46-A69D-B3A99B4CAB9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408439-E839-824E-BB72-D357B2954623}"/>
              </a:ext>
            </a:extLst>
          </p:cNvPr>
          <p:cNvSpPr>
            <a:spLocks noGrp="1"/>
          </p:cNvSpPr>
          <p:nvPr>
            <p:ph type="sldNum" sz="quarter" idx="12"/>
          </p:nvPr>
        </p:nvSpPr>
        <p:spPr/>
        <p:txBody>
          <a:bodyPr/>
          <a:lstStyle/>
          <a:p>
            <a:fld id="{48F63A3B-78C7-47BE-AE5E-E10140E04643}" type="slidenum">
              <a:rPr lang="en-US" smtClean="0"/>
              <a:t>15</a:t>
            </a:fld>
            <a:endParaRPr lang="en-US" dirty="0"/>
          </a:p>
        </p:txBody>
      </p:sp>
    </p:spTree>
    <p:extLst>
      <p:ext uri="{BB962C8B-B14F-4D97-AF65-F5344CB8AC3E}">
        <p14:creationId xmlns:p14="http://schemas.microsoft.com/office/powerpoint/2010/main" val="15773096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058652-1440-4488-90CE-30B27BE02252}"/>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a:solidFill>
                  <a:schemeClr val="tx1"/>
                </a:solidFill>
                <a:latin typeface="Lato Black"/>
              </a:rPr>
              <a:t>Switching over to Julia</a:t>
            </a:r>
            <a:endParaRPr lang="en-US" sz="9600" dirty="0">
              <a:solidFill>
                <a:schemeClr val="tx1"/>
              </a:solidFill>
              <a:latin typeface="Lato Black"/>
            </a:endParaRPr>
          </a:p>
        </p:txBody>
      </p:sp>
      <p:cxnSp>
        <p:nvCxnSpPr>
          <p:cNvPr id="7" name="Straight Connector 6">
            <a:extLst>
              <a:ext uri="{FF2B5EF4-FFF2-40B4-BE49-F238E27FC236}">
                <a16:creationId xmlns:a16="http://schemas.microsoft.com/office/drawing/2014/main" id="{AFAC4ADA-C0C1-4939-B899-7E630768CFBD}"/>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4" name="Content Placeholder 4">
            <a:extLst>
              <a:ext uri="{FF2B5EF4-FFF2-40B4-BE49-F238E27FC236}">
                <a16:creationId xmlns:a16="http://schemas.microsoft.com/office/drawing/2014/main" id="{510EC257-4061-E444-8C3D-F150FF54FD13}"/>
              </a:ext>
            </a:extLst>
          </p:cNvPr>
          <p:cNvSpPr txBox="1">
            <a:spLocks/>
          </p:cNvSpPr>
          <p:nvPr/>
        </p:nvSpPr>
        <p:spPr>
          <a:xfrm>
            <a:off x="1162386" y="4141929"/>
            <a:ext cx="9880600" cy="8169758"/>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n-US" sz="4800" b="1" dirty="0">
                <a:latin typeface="Calibri" panose="020F0502020204030204" pitchFamily="34" charset="0"/>
                <a:cs typeface="Calibri" panose="020F0502020204030204" pitchFamily="34" charset="0"/>
              </a:rPr>
              <a:t>To run the code:</a:t>
            </a:r>
          </a:p>
          <a:p>
            <a:pPr marL="914400" indent="-914400">
              <a:buFont typeface="+mj-lt"/>
              <a:buAutoNum type="arabicPeriod"/>
            </a:pPr>
            <a:r>
              <a:rPr lang="en-US" sz="4800" dirty="0">
                <a:latin typeface="Calibri" panose="020F0502020204030204" pitchFamily="34" charset="0"/>
                <a:cs typeface="Calibri" panose="020F0502020204030204" pitchFamily="34" charset="0"/>
              </a:rPr>
              <a:t>Open Julia 1.3.1</a:t>
            </a:r>
          </a:p>
          <a:p>
            <a:pPr marL="914400" indent="-914400">
              <a:buFont typeface="+mj-lt"/>
              <a:buAutoNum type="arabicPeriod"/>
            </a:pPr>
            <a:r>
              <a:rPr lang="en-US" sz="4800" dirty="0">
                <a:latin typeface="Calibri" panose="020F0502020204030204" pitchFamily="34" charset="0"/>
                <a:cs typeface="Calibri" panose="020F0502020204030204" pitchFamily="34" charset="0"/>
              </a:rPr>
              <a:t>Enter:</a:t>
            </a:r>
          </a:p>
          <a:p>
            <a:pPr marL="1828800" lvl="1" indent="-914400">
              <a:buFont typeface="+mj-lt"/>
              <a:buAutoNum type="arabicPeriod"/>
            </a:pPr>
            <a:r>
              <a:rPr lang="en-US" sz="4000" dirty="0">
                <a:latin typeface="Courier New" panose="02070309020205020404" pitchFamily="49" charset="0"/>
                <a:cs typeface="Courier New" panose="02070309020205020404" pitchFamily="49" charset="0"/>
              </a:rPr>
              <a:t>using </a:t>
            </a:r>
            <a:r>
              <a:rPr lang="en-US" sz="4000" dirty="0" err="1">
                <a:latin typeface="Courier New" panose="02070309020205020404" pitchFamily="49" charset="0"/>
                <a:cs typeface="Courier New" panose="02070309020205020404" pitchFamily="49" charset="0"/>
              </a:rPr>
              <a:t>IJulia</a:t>
            </a:r>
            <a:endParaRPr lang="en-US" sz="4000" dirty="0">
              <a:latin typeface="Courier New" panose="02070309020205020404" pitchFamily="49" charset="0"/>
              <a:cs typeface="Courier New" panose="02070309020205020404" pitchFamily="49" charset="0"/>
            </a:endParaRPr>
          </a:p>
          <a:p>
            <a:pPr marL="1828800" lvl="1" indent="-914400">
              <a:buFont typeface="+mj-lt"/>
              <a:buAutoNum type="arabicPeriod"/>
            </a:pPr>
            <a:r>
              <a:rPr lang="en-US" sz="4000" dirty="0">
                <a:latin typeface="Courier New" panose="02070309020205020404" pitchFamily="49" charset="0"/>
                <a:cs typeface="Courier New" panose="02070309020205020404" pitchFamily="49" charset="0"/>
              </a:rPr>
              <a:t>notebook()</a:t>
            </a:r>
          </a:p>
          <a:p>
            <a:pPr marL="914400" indent="-914400">
              <a:buFont typeface="+mj-lt"/>
              <a:buAutoNum type="arabicPeriod"/>
            </a:pPr>
            <a:r>
              <a:rPr lang="en-US" sz="4800" dirty="0">
                <a:latin typeface="Calibri" panose="020F0502020204030204" pitchFamily="34" charset="0"/>
                <a:cs typeface="Calibri" panose="020F0502020204030204" pitchFamily="34" charset="0"/>
              </a:rPr>
              <a:t>In </a:t>
            </a:r>
            <a:r>
              <a:rPr lang="en-US" sz="4800" dirty="0" err="1">
                <a:latin typeface="Calibri" panose="020F0502020204030204" pitchFamily="34" charset="0"/>
                <a:cs typeface="Calibri" panose="020F0502020204030204" pitchFamily="34" charset="0"/>
              </a:rPr>
              <a:t>jupyter</a:t>
            </a:r>
            <a:r>
              <a:rPr lang="en-US" sz="4800" dirty="0">
                <a:latin typeface="Calibri" panose="020F0502020204030204" pitchFamily="34" charset="0"/>
                <a:cs typeface="Calibri" panose="020F0502020204030204" pitchFamily="34" charset="0"/>
              </a:rPr>
              <a:t>, navigate to the folder with this session’s materials.</a:t>
            </a:r>
          </a:p>
          <a:p>
            <a:pPr marL="914400" indent="-914400">
              <a:buFont typeface="+mj-lt"/>
              <a:buAutoNum type="arabicPeriod"/>
            </a:pPr>
            <a:r>
              <a:rPr lang="en-US" sz="4800" dirty="0">
                <a:latin typeface="Calibri" panose="020F0502020204030204" pitchFamily="34" charset="0"/>
                <a:cs typeface="Calibri" panose="020F0502020204030204" pitchFamily="34" charset="0"/>
              </a:rPr>
              <a:t>Open </a:t>
            </a:r>
            <a:r>
              <a:rPr lang="en-US" sz="4800" dirty="0">
                <a:latin typeface="Courier New" panose="02070309020205020404" pitchFamily="49" charset="0"/>
                <a:cs typeface="Courier New" panose="02070309020205020404" pitchFamily="49" charset="0"/>
              </a:rPr>
              <a:t>SSAC2020 MIP </a:t>
            </a:r>
            <a:r>
              <a:rPr lang="en-US" sz="4800" dirty="0" err="1">
                <a:latin typeface="Courier New" panose="02070309020205020404" pitchFamily="49" charset="0"/>
                <a:cs typeface="Courier New" panose="02070309020205020404" pitchFamily="49" charset="0"/>
              </a:rPr>
              <a:t>Workshop.ipynb</a:t>
            </a:r>
            <a:endParaRPr lang="en-US" sz="4800" b="1" dirty="0">
              <a:latin typeface="Calibri" panose="020F0502020204030204" pitchFamily="34" charset="0"/>
              <a:cs typeface="Calibri" panose="020F0502020204030204" pitchFamily="34" charset="0"/>
            </a:endParaRPr>
          </a:p>
          <a:p>
            <a:pPr marL="914400" indent="-914400">
              <a:buFont typeface="+mj-lt"/>
              <a:buAutoNum type="arabicPeriod"/>
            </a:pPr>
            <a:endParaRPr lang="en-US" sz="4800" b="1" dirty="0">
              <a:latin typeface="Calibri" panose="020F0502020204030204" pitchFamily="34" charset="0"/>
              <a:cs typeface="Calibri" panose="020F0502020204030204" pitchFamily="34" charset="0"/>
            </a:endParaRPr>
          </a:p>
        </p:txBody>
      </p:sp>
      <p:pic>
        <p:nvPicPr>
          <p:cNvPr id="8" name="Picture 7" descr="A screenshot of a cell phone&#10;&#10;Description automatically generated">
            <a:extLst>
              <a:ext uri="{FF2B5EF4-FFF2-40B4-BE49-F238E27FC236}">
                <a16:creationId xmlns:a16="http://schemas.microsoft.com/office/drawing/2014/main" id="{8716002B-9CA1-9449-8A17-287634C1D1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1774" y="2728228"/>
            <a:ext cx="8928100" cy="4005415"/>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31B22A2D-F142-6D44-9D98-898EB18976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46346" y="7307887"/>
            <a:ext cx="9880600" cy="5003800"/>
          </a:xfrm>
          <a:prstGeom prst="rect">
            <a:avLst/>
          </a:prstGeom>
          <a:ln>
            <a:noFill/>
          </a:ln>
          <a:effectLst>
            <a:outerShdw blurRad="419100" dir="480000" sx="102000" sy="102000" algn="ctr" rotWithShape="0">
              <a:prstClr val="black">
                <a:alpha val="20000"/>
              </a:prstClr>
            </a:outerShdw>
          </a:effectLst>
        </p:spPr>
      </p:pic>
      <p:sp>
        <p:nvSpPr>
          <p:cNvPr id="12" name="Oval 11">
            <a:extLst>
              <a:ext uri="{FF2B5EF4-FFF2-40B4-BE49-F238E27FC236}">
                <a16:creationId xmlns:a16="http://schemas.microsoft.com/office/drawing/2014/main" id="{8FEF9686-D124-6448-BCB4-81C05C12FCAD}"/>
              </a:ext>
            </a:extLst>
          </p:cNvPr>
          <p:cNvSpPr/>
          <p:nvPr/>
        </p:nvSpPr>
        <p:spPr>
          <a:xfrm>
            <a:off x="12192000" y="11647560"/>
            <a:ext cx="3296016" cy="693683"/>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682877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058652-1440-4488-90CE-30B27BE02252}"/>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MIO offers a flexible decision framework</a:t>
            </a:r>
          </a:p>
        </p:txBody>
      </p:sp>
      <p:cxnSp>
        <p:nvCxnSpPr>
          <p:cNvPr id="7" name="Straight Connector 6">
            <a:extLst>
              <a:ext uri="{FF2B5EF4-FFF2-40B4-BE49-F238E27FC236}">
                <a16:creationId xmlns:a16="http://schemas.microsoft.com/office/drawing/2014/main" id="{AFAC4ADA-C0C1-4939-B899-7E630768CFBD}"/>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4" name="Content Placeholder 4">
            <a:extLst>
              <a:ext uri="{FF2B5EF4-FFF2-40B4-BE49-F238E27FC236}">
                <a16:creationId xmlns:a16="http://schemas.microsoft.com/office/drawing/2014/main" id="{510EC257-4061-E444-8C3D-F150FF54FD13}"/>
              </a:ext>
            </a:extLst>
          </p:cNvPr>
          <p:cNvSpPr txBox="1">
            <a:spLocks/>
          </p:cNvSpPr>
          <p:nvPr/>
        </p:nvSpPr>
        <p:spPr>
          <a:xfrm>
            <a:off x="1162385" y="2743200"/>
            <a:ext cx="22330455" cy="9568487"/>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sz="4800" b="1" dirty="0">
                <a:latin typeface="Calibri" panose="020F0502020204030204" pitchFamily="34" charset="0"/>
                <a:cs typeface="Calibri" panose="020F0502020204030204" pitchFamily="34" charset="0"/>
              </a:rPr>
              <a:t>Incorporating new constraints:</a:t>
            </a:r>
          </a:p>
          <a:p>
            <a:pPr lvl="1"/>
            <a:r>
              <a:rPr lang="en-US" sz="4000" i="1" dirty="0">
                <a:latin typeface="Calibri" panose="020F0502020204030204" pitchFamily="34" charset="0"/>
                <a:cs typeface="Calibri" panose="020F0502020204030204" pitchFamily="34" charset="0"/>
              </a:rPr>
              <a:t>NBA Team Diversity</a:t>
            </a:r>
            <a:r>
              <a:rPr lang="en-US" sz="4000" dirty="0">
                <a:latin typeface="Calibri" panose="020F0502020204030204" pitchFamily="34" charset="0"/>
                <a:cs typeface="Calibri" panose="020F0502020204030204" pitchFamily="34" charset="0"/>
              </a:rPr>
              <a:t>: Ensure that at least 5 distinct teams are represented on the roster. </a:t>
            </a:r>
          </a:p>
          <a:p>
            <a:pPr lvl="1"/>
            <a:r>
              <a:rPr lang="en-US" sz="4000" i="1" dirty="0">
                <a:latin typeface="Calibri" panose="020F0502020204030204" pitchFamily="34" charset="0"/>
                <a:cs typeface="Calibri" panose="020F0502020204030204" pitchFamily="34" charset="0"/>
              </a:rPr>
              <a:t>Injury Adjustments</a:t>
            </a:r>
            <a:r>
              <a:rPr lang="en-US" sz="4000" dirty="0">
                <a:latin typeface="Calibri" panose="020F0502020204030204" pitchFamily="34" charset="0"/>
                <a:cs typeface="Calibri" panose="020F0502020204030204" pitchFamily="34" charset="0"/>
              </a:rPr>
              <a:t>: If a player becomes injured, we can force his decision variable to be 0 in the constraints.</a:t>
            </a:r>
          </a:p>
          <a:p>
            <a:pPr lvl="1"/>
            <a:r>
              <a:rPr lang="en-US" sz="4000" i="1" dirty="0">
                <a:latin typeface="Calibri" panose="020F0502020204030204" pitchFamily="34" charset="0"/>
                <a:cs typeface="Calibri" panose="020F0502020204030204" pitchFamily="34" charset="0"/>
              </a:rPr>
              <a:t>Team capabilities</a:t>
            </a:r>
            <a:r>
              <a:rPr lang="en-US" sz="4000" dirty="0">
                <a:latin typeface="Calibri" panose="020F0502020204030204" pitchFamily="34" charset="0"/>
                <a:cs typeface="Calibri" panose="020F0502020204030204" pitchFamily="34" charset="0"/>
              </a:rPr>
              <a:t>: Beyond DBPM, we could have added constraints on average value for other metrics. We could also constrain the minimum value, such as saying that we require players to have at least a DBPM of 0 to be considered for the team.</a:t>
            </a:r>
          </a:p>
          <a:p>
            <a:r>
              <a:rPr lang="en-US" sz="4800" b="1" dirty="0">
                <a:latin typeface="Calibri" panose="020F0502020204030204" pitchFamily="34" charset="0"/>
                <a:cs typeface="Calibri" panose="020F0502020204030204" pitchFamily="34" charset="0"/>
              </a:rPr>
              <a:t>Considering other objectives: </a:t>
            </a:r>
          </a:p>
          <a:p>
            <a:pPr lvl="1"/>
            <a:r>
              <a:rPr lang="en-US" sz="4000" dirty="0">
                <a:latin typeface="Calibri" panose="020F0502020204030204" pitchFamily="34" charset="0"/>
                <a:cs typeface="Calibri" panose="020F0502020204030204" pitchFamily="34" charset="0"/>
              </a:rPr>
              <a:t>On a professional sports team, ownership wants to maximize performance while also controlling costs. We could add a budget constraint or include it in the objective (to be balanced with performance).</a:t>
            </a:r>
          </a:p>
          <a:p>
            <a:r>
              <a:rPr lang="en-US" sz="4800" b="1" dirty="0">
                <a:latin typeface="Calibri" panose="020F0502020204030204" pitchFamily="34" charset="0"/>
                <a:cs typeface="Calibri" panose="020F0502020204030204" pitchFamily="34" charset="0"/>
              </a:rPr>
              <a:t>Capturing interactions between players: </a:t>
            </a:r>
            <a:r>
              <a:rPr lang="en-US" sz="4800" dirty="0">
                <a:latin typeface="Calibri" panose="020F0502020204030204" pitchFamily="34" charset="0"/>
                <a:cs typeface="Calibri" panose="020F0502020204030204" pitchFamily="34" charset="0"/>
              </a:rPr>
              <a:t>certain people play better when in a pair than on their own, so we may want to add constraints that the players must always appear together (or conversely, cannot both be on the team).</a:t>
            </a:r>
          </a:p>
          <a:p>
            <a:pPr marL="0" indent="0">
              <a:buNone/>
            </a:pPr>
            <a:endParaRPr lang="en-US" sz="4800" b="1" dirty="0">
              <a:latin typeface="Calibri" panose="020F0502020204030204" pitchFamily="34" charset="0"/>
              <a:cs typeface="Calibri" panose="020F0502020204030204" pitchFamily="34" charset="0"/>
            </a:endParaRPr>
          </a:p>
          <a:p>
            <a:endParaRPr lang="en-US" sz="4800" b="1" dirty="0">
              <a:latin typeface="Calibri" panose="020F0502020204030204" pitchFamily="34" charset="0"/>
              <a:cs typeface="Calibri" panose="020F0502020204030204" pitchFamily="34" charset="0"/>
            </a:endParaRPr>
          </a:p>
          <a:p>
            <a:pPr marL="0" indent="0">
              <a:buNone/>
            </a:pPr>
            <a:endParaRPr lang="en-US" sz="48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64333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6627BA6-FC33-4D29-A0BC-5C3FA1CF1DFF}"/>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Main Takeaways</a:t>
            </a:r>
          </a:p>
        </p:txBody>
      </p:sp>
      <p:cxnSp>
        <p:nvCxnSpPr>
          <p:cNvPr id="11" name="Straight Connector 10">
            <a:extLst>
              <a:ext uri="{FF2B5EF4-FFF2-40B4-BE49-F238E27FC236}">
                <a16:creationId xmlns:a16="http://schemas.microsoft.com/office/drawing/2014/main" id="{84E0EC28-2C6F-4C11-B686-24033A8BE0AA}"/>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ECD04D09-9F1D-7045-B6F6-089F3D7CC895}"/>
              </a:ext>
            </a:extLst>
          </p:cNvPr>
          <p:cNvSpPr txBox="1">
            <a:spLocks/>
          </p:cNvSpPr>
          <p:nvPr/>
        </p:nvSpPr>
        <p:spPr>
          <a:xfrm>
            <a:off x="9111343" y="3624943"/>
            <a:ext cx="14381497" cy="8686744"/>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sz="4800" b="1" dirty="0">
                <a:latin typeface="Calibri" panose="020F0502020204030204" pitchFamily="34" charset="0"/>
                <a:cs typeface="Calibri" panose="020F0502020204030204" pitchFamily="34" charset="0"/>
              </a:rPr>
              <a:t>Mixed-Integer Optimization (MIO) </a:t>
            </a:r>
            <a:r>
              <a:rPr lang="en-US" sz="4800" dirty="0">
                <a:latin typeface="Calibri" panose="020F0502020204030204" pitchFamily="34" charset="0"/>
                <a:cs typeface="Calibri" panose="020F0502020204030204" pitchFamily="34" charset="0"/>
              </a:rPr>
              <a:t>is a powerful tool for modeling real-world decision problems and offering objective solutions. </a:t>
            </a:r>
          </a:p>
          <a:p>
            <a:r>
              <a:rPr lang="en-US" sz="4800" dirty="0">
                <a:latin typeface="Calibri" panose="020F0502020204030204" pitchFamily="34" charset="0"/>
                <a:cs typeface="Calibri" panose="020F0502020204030204" pitchFamily="34" charset="0"/>
              </a:rPr>
              <a:t>The biggest challenge of MIO is </a:t>
            </a:r>
            <a:r>
              <a:rPr lang="en-US" sz="4800" b="1" dirty="0">
                <a:latin typeface="Calibri" panose="020F0502020204030204" pitchFamily="34" charset="0"/>
                <a:cs typeface="Calibri" panose="020F0502020204030204" pitchFamily="34" charset="0"/>
              </a:rPr>
              <a:t>defining and quantifying the problem</a:t>
            </a:r>
            <a:r>
              <a:rPr lang="en-US" sz="4800" dirty="0">
                <a:latin typeface="Calibri" panose="020F0502020204030204" pitchFamily="34" charset="0"/>
                <a:cs typeface="Calibri" panose="020F0502020204030204" pitchFamily="34" charset="0"/>
              </a:rPr>
              <a:t>.</a:t>
            </a:r>
          </a:p>
          <a:p>
            <a:r>
              <a:rPr lang="en-US" sz="4800" dirty="0">
                <a:latin typeface="Calibri" panose="020F0502020204030204" pitchFamily="34" charset="0"/>
                <a:cs typeface="Calibri" panose="020F0502020204030204" pitchFamily="34" charset="0"/>
              </a:rPr>
              <a:t>Once a problem is formalized, Julia offers an </a:t>
            </a:r>
            <a:r>
              <a:rPr lang="en-US" sz="4800" b="1" dirty="0">
                <a:latin typeface="Calibri" panose="020F0502020204030204" pitchFamily="34" charset="0"/>
                <a:cs typeface="Calibri" panose="020F0502020204030204" pitchFamily="34" charset="0"/>
              </a:rPr>
              <a:t>easy-to-use interface </a:t>
            </a:r>
            <a:r>
              <a:rPr lang="en-US" sz="4800" dirty="0">
                <a:latin typeface="Calibri" panose="020F0502020204030204" pitchFamily="34" charset="0"/>
                <a:cs typeface="Calibri" panose="020F0502020204030204" pitchFamily="34" charset="0"/>
              </a:rPr>
              <a:t>that allows us to quickly solve large problems.</a:t>
            </a:r>
          </a:p>
          <a:p>
            <a:r>
              <a:rPr lang="en-US" sz="4800" dirty="0">
                <a:latin typeface="Calibri" panose="020F0502020204030204" pitchFamily="34" charset="0"/>
                <a:cs typeface="Calibri" panose="020F0502020204030204" pitchFamily="34" charset="0"/>
              </a:rPr>
              <a:t>MIO has a </a:t>
            </a:r>
            <a:r>
              <a:rPr lang="en-US" sz="4800" b="1" dirty="0">
                <a:latin typeface="Calibri" panose="020F0502020204030204" pitchFamily="34" charset="0"/>
                <a:cs typeface="Calibri" panose="020F0502020204030204" pitchFamily="34" charset="0"/>
              </a:rPr>
              <a:t>flexible framework </a:t>
            </a:r>
            <a:r>
              <a:rPr lang="en-US" sz="4800" dirty="0">
                <a:latin typeface="Calibri" panose="020F0502020204030204" pitchFamily="34" charset="0"/>
                <a:cs typeface="Calibri" panose="020F0502020204030204" pitchFamily="34" charset="0"/>
              </a:rPr>
              <a:t>that allows us to easily experiment with different objectives, constraints, and model parameters.</a:t>
            </a:r>
          </a:p>
        </p:txBody>
      </p:sp>
      <p:pic>
        <p:nvPicPr>
          <p:cNvPr id="3" name="Picture 2">
            <a:extLst>
              <a:ext uri="{FF2B5EF4-FFF2-40B4-BE49-F238E27FC236}">
                <a16:creationId xmlns:a16="http://schemas.microsoft.com/office/drawing/2014/main" id="{E987BCFB-A569-2E4A-8217-6CAA749A4EB6}"/>
              </a:ext>
            </a:extLst>
          </p:cNvPr>
          <p:cNvPicPr>
            <a:picLocks noChangeAspect="1"/>
          </p:cNvPicPr>
          <p:nvPr/>
        </p:nvPicPr>
        <p:blipFill>
          <a:blip r:embed="rId2"/>
          <a:stretch>
            <a:fillRect/>
          </a:stretch>
        </p:blipFill>
        <p:spPr>
          <a:xfrm>
            <a:off x="2518509" y="3837394"/>
            <a:ext cx="4698720" cy="3020606"/>
          </a:xfrm>
          <a:prstGeom prst="rect">
            <a:avLst/>
          </a:prstGeom>
        </p:spPr>
      </p:pic>
      <p:pic>
        <p:nvPicPr>
          <p:cNvPr id="5" name="Picture 4">
            <a:extLst>
              <a:ext uri="{FF2B5EF4-FFF2-40B4-BE49-F238E27FC236}">
                <a16:creationId xmlns:a16="http://schemas.microsoft.com/office/drawing/2014/main" id="{57B9DD95-E35C-284A-96E9-94DAD9AFBBD8}"/>
              </a:ext>
            </a:extLst>
          </p:cNvPr>
          <p:cNvPicPr>
            <a:picLocks noChangeAspect="1"/>
          </p:cNvPicPr>
          <p:nvPr/>
        </p:nvPicPr>
        <p:blipFill>
          <a:blip r:embed="rId3"/>
          <a:stretch>
            <a:fillRect/>
          </a:stretch>
        </p:blipFill>
        <p:spPr>
          <a:xfrm>
            <a:off x="1338752" y="8262534"/>
            <a:ext cx="7058233" cy="2258634"/>
          </a:xfrm>
          <a:prstGeom prst="rect">
            <a:avLst/>
          </a:prstGeom>
        </p:spPr>
      </p:pic>
    </p:spTree>
    <p:extLst>
      <p:ext uri="{BB962C8B-B14F-4D97-AF65-F5344CB8AC3E}">
        <p14:creationId xmlns:p14="http://schemas.microsoft.com/office/powerpoint/2010/main" val="472275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CCCDE9-A067-4A4D-A0A1-C546BBEFB2D5}"/>
              </a:ext>
            </a:extLst>
          </p:cNvPr>
          <p:cNvSpPr>
            <a:spLocks noGrp="1"/>
          </p:cNvSpPr>
          <p:nvPr>
            <p:ph type="sldNum" sz="quarter" idx="12"/>
          </p:nvPr>
        </p:nvSpPr>
        <p:spPr/>
        <p:txBody>
          <a:bodyPr/>
          <a:lstStyle/>
          <a:p>
            <a:fld id="{48F63A3B-78C7-47BE-AE5E-E10140E04643}" type="slidenum">
              <a:rPr lang="en-US" smtClean="0"/>
              <a:t>19</a:t>
            </a:fld>
            <a:endParaRPr lang="en-US" dirty="0"/>
          </a:p>
        </p:txBody>
      </p:sp>
      <p:cxnSp>
        <p:nvCxnSpPr>
          <p:cNvPr id="3" name="Straight Connector 2">
            <a:extLst>
              <a:ext uri="{FF2B5EF4-FFF2-40B4-BE49-F238E27FC236}">
                <a16:creationId xmlns:a16="http://schemas.microsoft.com/office/drawing/2014/main" id="{DB0703CD-3155-3B4C-85F8-D090A9028BAF}"/>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F53BF65-C813-E749-A78F-6079C645E14F}"/>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Thank you!</a:t>
            </a:r>
          </a:p>
        </p:txBody>
      </p:sp>
      <p:pic>
        <p:nvPicPr>
          <p:cNvPr id="5" name="Picture 4">
            <a:extLst>
              <a:ext uri="{FF2B5EF4-FFF2-40B4-BE49-F238E27FC236}">
                <a16:creationId xmlns:a16="http://schemas.microsoft.com/office/drawing/2014/main" id="{A0103E96-9E68-AA4D-8367-6DAFF86D2342}"/>
              </a:ext>
            </a:extLst>
          </p:cNvPr>
          <p:cNvPicPr>
            <a:picLocks noChangeAspect="1"/>
          </p:cNvPicPr>
          <p:nvPr/>
        </p:nvPicPr>
        <p:blipFill>
          <a:blip r:embed="rId2"/>
          <a:stretch>
            <a:fillRect/>
          </a:stretch>
        </p:blipFill>
        <p:spPr>
          <a:xfrm>
            <a:off x="8282960" y="7913496"/>
            <a:ext cx="1146788" cy="1146788"/>
          </a:xfrm>
          <a:prstGeom prst="rect">
            <a:avLst/>
          </a:prstGeom>
        </p:spPr>
      </p:pic>
      <p:pic>
        <p:nvPicPr>
          <p:cNvPr id="7" name="Picture 6">
            <a:extLst>
              <a:ext uri="{FF2B5EF4-FFF2-40B4-BE49-F238E27FC236}">
                <a16:creationId xmlns:a16="http://schemas.microsoft.com/office/drawing/2014/main" id="{4FD53FEB-9BAD-3D45-BAE1-647255A80133}"/>
              </a:ext>
            </a:extLst>
          </p:cNvPr>
          <p:cNvPicPr>
            <a:picLocks noChangeAspect="1"/>
          </p:cNvPicPr>
          <p:nvPr/>
        </p:nvPicPr>
        <p:blipFill>
          <a:blip r:embed="rId3"/>
          <a:stretch>
            <a:fillRect/>
          </a:stretch>
        </p:blipFill>
        <p:spPr>
          <a:xfrm>
            <a:off x="8282960" y="9687493"/>
            <a:ext cx="1146788" cy="1146788"/>
          </a:xfrm>
          <a:prstGeom prst="rect">
            <a:avLst/>
          </a:prstGeom>
        </p:spPr>
      </p:pic>
      <p:sp>
        <p:nvSpPr>
          <p:cNvPr id="8" name="Rectangle 7">
            <a:extLst>
              <a:ext uri="{FF2B5EF4-FFF2-40B4-BE49-F238E27FC236}">
                <a16:creationId xmlns:a16="http://schemas.microsoft.com/office/drawing/2014/main" id="{FA743AD7-B095-B54D-8668-8D588F125FE2}"/>
              </a:ext>
            </a:extLst>
          </p:cNvPr>
          <p:cNvSpPr/>
          <p:nvPr/>
        </p:nvSpPr>
        <p:spPr>
          <a:xfrm>
            <a:off x="2374899" y="3395957"/>
            <a:ext cx="19542126" cy="2406548"/>
          </a:xfrm>
          <a:prstGeom prst="rect">
            <a:avLst/>
          </a:prstGeom>
          <a:solidFill>
            <a:srgbClr val="C4E2E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800" b="1" dirty="0">
                <a:solidFill>
                  <a:schemeClr val="tx1"/>
                </a:solidFill>
              </a:rPr>
              <a:t>Slides and code available at:</a:t>
            </a:r>
          </a:p>
          <a:p>
            <a:pPr algn="ctr"/>
            <a:r>
              <a:rPr lang="en-US" sz="4800" dirty="0">
                <a:hlinkClick r:id="rId4"/>
              </a:rPr>
              <a:t>https://github.com/hwiberg/SSAC2020</a:t>
            </a:r>
            <a:r>
              <a:rPr lang="en-US" sz="4800" b="1" dirty="0">
                <a:solidFill>
                  <a:schemeClr val="tx1"/>
                </a:solidFill>
              </a:rPr>
              <a:t> </a:t>
            </a:r>
            <a:endParaRPr lang="en-US" sz="4800" dirty="0">
              <a:solidFill>
                <a:schemeClr val="tx1"/>
              </a:solidFill>
            </a:endParaRPr>
          </a:p>
        </p:txBody>
      </p:sp>
      <p:sp>
        <p:nvSpPr>
          <p:cNvPr id="9" name="TextBox 8">
            <a:extLst>
              <a:ext uri="{FF2B5EF4-FFF2-40B4-BE49-F238E27FC236}">
                <a16:creationId xmlns:a16="http://schemas.microsoft.com/office/drawing/2014/main" id="{2C08E0EC-F462-8947-A355-C711EF1B32BC}"/>
              </a:ext>
            </a:extLst>
          </p:cNvPr>
          <p:cNvSpPr txBox="1"/>
          <p:nvPr/>
        </p:nvSpPr>
        <p:spPr>
          <a:xfrm>
            <a:off x="9908563" y="8163725"/>
            <a:ext cx="3677802" cy="646331"/>
          </a:xfrm>
          <a:prstGeom prst="rect">
            <a:avLst/>
          </a:prstGeom>
          <a:noFill/>
        </p:spPr>
        <p:txBody>
          <a:bodyPr wrap="none" rtlCol="0">
            <a:spAutoFit/>
          </a:bodyPr>
          <a:lstStyle/>
          <a:p>
            <a:r>
              <a:rPr lang="en-US" dirty="0">
                <a:hlinkClick r:id="rId5"/>
              </a:rPr>
              <a:t>hwiberg@mit.edu</a:t>
            </a:r>
            <a:r>
              <a:rPr lang="en-US" dirty="0"/>
              <a:t> </a:t>
            </a:r>
          </a:p>
        </p:txBody>
      </p:sp>
      <p:sp>
        <p:nvSpPr>
          <p:cNvPr id="10" name="TextBox 9">
            <a:extLst>
              <a:ext uri="{FF2B5EF4-FFF2-40B4-BE49-F238E27FC236}">
                <a16:creationId xmlns:a16="http://schemas.microsoft.com/office/drawing/2014/main" id="{862CD918-04E0-CF4A-A3BB-14A7723B1F92}"/>
              </a:ext>
            </a:extLst>
          </p:cNvPr>
          <p:cNvSpPr txBox="1"/>
          <p:nvPr/>
        </p:nvSpPr>
        <p:spPr>
          <a:xfrm>
            <a:off x="9908563" y="9937722"/>
            <a:ext cx="5112362" cy="646331"/>
          </a:xfrm>
          <a:prstGeom prst="rect">
            <a:avLst/>
          </a:prstGeom>
          <a:noFill/>
        </p:spPr>
        <p:txBody>
          <a:bodyPr wrap="none" rtlCol="0">
            <a:spAutoFit/>
          </a:bodyPr>
          <a:lstStyle/>
          <a:p>
            <a:r>
              <a:rPr lang="en-US" dirty="0">
                <a:hlinkClick r:id="rId6"/>
              </a:rPr>
              <a:t>https://hwiberg.github.io/</a:t>
            </a:r>
            <a:endParaRPr lang="en-US" dirty="0"/>
          </a:p>
        </p:txBody>
      </p:sp>
    </p:spTree>
    <p:extLst>
      <p:ext uri="{BB962C8B-B14F-4D97-AF65-F5344CB8AC3E}">
        <p14:creationId xmlns:p14="http://schemas.microsoft.com/office/powerpoint/2010/main" val="2659754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D9B44D86-4144-504B-B72C-A4AA5C82716F}"/>
              </a:ext>
            </a:extLst>
          </p:cNvPr>
          <p:cNvSpPr txBox="1">
            <a:spLocks/>
          </p:cNvSpPr>
          <p:nvPr/>
        </p:nvSpPr>
        <p:spPr>
          <a:xfrm>
            <a:off x="1162385" y="4141929"/>
            <a:ext cx="10410812" cy="7930778"/>
          </a:xfrm>
          <a:prstGeom prst="rect">
            <a:avLst/>
          </a:prstGeom>
        </p:spPr>
        <p:txBody>
          <a:bodyPr>
            <a:norm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914400" indent="-914400">
              <a:buAutoNum type="arabicPeriod"/>
            </a:pPr>
            <a:r>
              <a:rPr lang="en-US" sz="4800" dirty="0">
                <a:latin typeface="Calibri" panose="020F0502020204030204" pitchFamily="34" charset="0"/>
                <a:cs typeface="Calibri" panose="020F0502020204030204" pitchFamily="34" charset="0"/>
              </a:rPr>
              <a:t>Overview of optimization</a:t>
            </a:r>
          </a:p>
          <a:p>
            <a:pPr marL="914400" indent="-914400">
              <a:buAutoNum type="arabicPeriod"/>
            </a:pPr>
            <a:endParaRPr lang="en-US" sz="4800" dirty="0">
              <a:latin typeface="Calibri" panose="020F0502020204030204" pitchFamily="34" charset="0"/>
              <a:cs typeface="Calibri" panose="020F0502020204030204" pitchFamily="34" charset="0"/>
            </a:endParaRPr>
          </a:p>
          <a:p>
            <a:pPr marL="914400" indent="-914400">
              <a:buAutoNum type="arabicPeriod"/>
            </a:pPr>
            <a:r>
              <a:rPr lang="en-US" sz="4800" dirty="0">
                <a:latin typeface="Calibri" panose="020F0502020204030204" pitchFamily="34" charset="0"/>
                <a:cs typeface="Calibri" panose="020F0502020204030204" pitchFamily="34" charset="0"/>
              </a:rPr>
              <a:t>How to formulate roster creation as an optimization problem</a:t>
            </a:r>
          </a:p>
          <a:p>
            <a:pPr marL="914400" indent="-914400">
              <a:buAutoNum type="arabicPeriod"/>
            </a:pPr>
            <a:endParaRPr lang="en-US" sz="4800" dirty="0">
              <a:latin typeface="Calibri" panose="020F0502020204030204" pitchFamily="34" charset="0"/>
              <a:cs typeface="Calibri" panose="020F0502020204030204" pitchFamily="34" charset="0"/>
            </a:endParaRPr>
          </a:p>
          <a:p>
            <a:pPr marL="914400" indent="-914400">
              <a:buAutoNum type="arabicPeriod"/>
            </a:pPr>
            <a:r>
              <a:rPr lang="en-US" sz="4800" dirty="0">
                <a:latin typeface="Calibri" panose="020F0502020204030204" pitchFamily="34" charset="0"/>
                <a:cs typeface="Calibri" panose="020F0502020204030204" pitchFamily="34" charset="0"/>
              </a:rPr>
              <a:t>Model implementation in Julia/</a:t>
            </a:r>
            <a:r>
              <a:rPr lang="en-US" sz="4800" dirty="0" err="1">
                <a:latin typeface="Calibri" panose="020F0502020204030204" pitchFamily="34" charset="0"/>
                <a:cs typeface="Calibri" panose="020F0502020204030204" pitchFamily="34" charset="0"/>
              </a:rPr>
              <a:t>JuMP</a:t>
            </a:r>
            <a:endParaRPr lang="en-US" sz="4800" dirty="0">
              <a:latin typeface="Calibri" panose="020F0502020204030204" pitchFamily="34" charset="0"/>
              <a:cs typeface="Calibri" panose="020F0502020204030204" pitchFamily="34" charset="0"/>
            </a:endParaRPr>
          </a:p>
          <a:p>
            <a:pPr marL="914400" indent="-914400">
              <a:buAutoNum type="arabicPeriod"/>
            </a:pPr>
            <a:endParaRPr lang="en-US" sz="4800" dirty="0">
              <a:latin typeface="Calibri" panose="020F0502020204030204" pitchFamily="34" charset="0"/>
              <a:cs typeface="Calibri" panose="020F0502020204030204" pitchFamily="34" charset="0"/>
            </a:endParaRPr>
          </a:p>
          <a:p>
            <a:pPr marL="914400" indent="-914400">
              <a:buAutoNum type="arabicPeriod"/>
            </a:pPr>
            <a:r>
              <a:rPr lang="en-US" sz="4800" dirty="0">
                <a:latin typeface="Calibri" panose="020F0502020204030204" pitchFamily="34" charset="0"/>
                <a:cs typeface="Calibri" panose="020F0502020204030204" pitchFamily="34" charset="0"/>
              </a:rPr>
              <a:t>Model interpretation and takeaways</a:t>
            </a:r>
          </a:p>
        </p:txBody>
      </p:sp>
      <p:sp>
        <p:nvSpPr>
          <p:cNvPr id="10" name="Rectangle 9">
            <a:extLst>
              <a:ext uri="{FF2B5EF4-FFF2-40B4-BE49-F238E27FC236}">
                <a16:creationId xmlns:a16="http://schemas.microsoft.com/office/drawing/2014/main" id="{E0DBD208-B474-624E-8FAB-D83DE9F35410}"/>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Introduction</a:t>
            </a:r>
          </a:p>
        </p:txBody>
      </p:sp>
      <p:cxnSp>
        <p:nvCxnSpPr>
          <p:cNvPr id="17" name="Straight Connector 16">
            <a:extLst>
              <a:ext uri="{FF2B5EF4-FFF2-40B4-BE49-F238E27FC236}">
                <a16:creationId xmlns:a16="http://schemas.microsoft.com/office/drawing/2014/main" id="{30B29DE1-7C59-F440-BC83-37913EE9773F}"/>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80F5A47-DE1F-CE4C-802A-6C0F38C15BB9}"/>
              </a:ext>
            </a:extLst>
          </p:cNvPr>
          <p:cNvSpPr/>
          <p:nvPr/>
        </p:nvSpPr>
        <p:spPr>
          <a:xfrm>
            <a:off x="12986658" y="5117180"/>
            <a:ext cx="10410813" cy="3481639"/>
          </a:xfrm>
          <a:prstGeom prst="rect">
            <a:avLst/>
          </a:prstGeom>
          <a:solidFill>
            <a:srgbClr val="C4E2E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800" b="1" dirty="0">
                <a:solidFill>
                  <a:schemeClr val="tx1"/>
                </a:solidFill>
              </a:rPr>
              <a:t>Data and code available at:</a:t>
            </a:r>
          </a:p>
          <a:p>
            <a:pPr algn="ctr"/>
            <a:r>
              <a:rPr lang="en-US" sz="4800" dirty="0">
                <a:hlinkClick r:id="rId2"/>
              </a:rPr>
              <a:t>https://github.com/hwiberg/SSAC2020</a:t>
            </a:r>
            <a:r>
              <a:rPr lang="en-US" sz="4800" b="1" dirty="0">
                <a:solidFill>
                  <a:schemeClr val="tx1"/>
                </a:solidFill>
              </a:rPr>
              <a:t> </a:t>
            </a:r>
            <a:endParaRPr lang="en-US" sz="4800" dirty="0">
              <a:solidFill>
                <a:schemeClr val="tx1"/>
              </a:solidFill>
            </a:endParaRPr>
          </a:p>
        </p:txBody>
      </p:sp>
    </p:spTree>
    <p:extLst>
      <p:ext uri="{BB962C8B-B14F-4D97-AF65-F5344CB8AC3E}">
        <p14:creationId xmlns:p14="http://schemas.microsoft.com/office/powerpoint/2010/main" val="1847498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D9B44D86-4144-504B-B72C-A4AA5C82716F}"/>
              </a:ext>
            </a:extLst>
          </p:cNvPr>
          <p:cNvSpPr txBox="1">
            <a:spLocks/>
          </p:cNvSpPr>
          <p:nvPr/>
        </p:nvSpPr>
        <p:spPr>
          <a:xfrm>
            <a:off x="1162385" y="3333135"/>
            <a:ext cx="10234958" cy="8739572"/>
          </a:xfrm>
          <a:prstGeom prst="rect">
            <a:avLst/>
          </a:prstGeom>
        </p:spPr>
        <p:txBody>
          <a:bodyPr>
            <a:normAutofit fontScale="92500"/>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n-US" sz="4800" dirty="0">
                <a:latin typeface="Calibri" panose="020F0502020204030204" pitchFamily="34" charset="0"/>
                <a:cs typeface="Calibri" panose="020F0502020204030204" pitchFamily="34" charset="0"/>
              </a:rPr>
              <a:t>Optimization is a field of mathematics that involves finding the </a:t>
            </a:r>
            <a:r>
              <a:rPr lang="en-US" sz="4800" b="1" dirty="0">
                <a:latin typeface="Calibri" panose="020F0502020204030204" pitchFamily="34" charset="0"/>
                <a:cs typeface="Calibri" panose="020F0502020204030204" pitchFamily="34" charset="0"/>
              </a:rPr>
              <a:t>minimum</a:t>
            </a:r>
            <a:r>
              <a:rPr lang="en-US" sz="4800" dirty="0">
                <a:latin typeface="Calibri" panose="020F0502020204030204" pitchFamily="34" charset="0"/>
                <a:cs typeface="Calibri" panose="020F0502020204030204" pitchFamily="34" charset="0"/>
              </a:rPr>
              <a:t> or the </a:t>
            </a:r>
            <a:r>
              <a:rPr lang="en-US" sz="4800" b="1" dirty="0">
                <a:latin typeface="Calibri" panose="020F0502020204030204" pitchFamily="34" charset="0"/>
                <a:cs typeface="Calibri" panose="020F0502020204030204" pitchFamily="34" charset="0"/>
              </a:rPr>
              <a:t>maximum</a:t>
            </a:r>
            <a:r>
              <a:rPr lang="en-US" sz="4800" dirty="0">
                <a:latin typeface="Calibri" panose="020F0502020204030204" pitchFamily="34" charset="0"/>
                <a:cs typeface="Calibri" panose="020F0502020204030204" pitchFamily="34" charset="0"/>
              </a:rPr>
              <a:t> of a function under constraints.</a:t>
            </a:r>
          </a:p>
          <a:p>
            <a:r>
              <a:rPr lang="en-US" sz="4800" dirty="0">
                <a:latin typeface="Calibri" panose="020F0502020204030204" pitchFamily="34" charset="0"/>
                <a:cs typeface="Calibri" panose="020F0502020204030204" pitchFamily="34" charset="0"/>
              </a:rPr>
              <a:t>Most </a:t>
            </a:r>
            <a:r>
              <a:rPr lang="en-US" sz="4800" b="1" dirty="0">
                <a:latin typeface="Calibri" panose="020F0502020204030204" pitchFamily="34" charset="0"/>
                <a:cs typeface="Calibri" panose="020F0502020204030204" pitchFamily="34" charset="0"/>
              </a:rPr>
              <a:t>problems</a:t>
            </a:r>
            <a:r>
              <a:rPr lang="en-US" sz="4800" dirty="0">
                <a:latin typeface="Calibri" panose="020F0502020204030204" pitchFamily="34" charset="0"/>
                <a:cs typeface="Calibri" panose="020F0502020204030204" pitchFamily="34" charset="0"/>
              </a:rPr>
              <a:t> in real life where there is </a:t>
            </a:r>
            <a:r>
              <a:rPr lang="en-US" sz="4800" b="1" dirty="0">
                <a:latin typeface="Calibri" panose="020F0502020204030204" pitchFamily="34" charset="0"/>
                <a:cs typeface="Calibri" panose="020F0502020204030204" pitchFamily="34" charset="0"/>
              </a:rPr>
              <a:t>uncertainty</a:t>
            </a:r>
            <a:r>
              <a:rPr lang="en-US" sz="4800" dirty="0">
                <a:latin typeface="Calibri" panose="020F0502020204030204" pitchFamily="34" charset="0"/>
                <a:cs typeface="Calibri" panose="020F0502020204030204" pitchFamily="34" charset="0"/>
              </a:rPr>
              <a:t> can be modeled under an optimization framework.</a:t>
            </a:r>
          </a:p>
          <a:p>
            <a:r>
              <a:rPr lang="en-US" sz="4800" b="1" dirty="0">
                <a:latin typeface="Calibri" panose="020F0502020204030204" pitchFamily="34" charset="0"/>
                <a:cs typeface="Calibri" panose="020F0502020204030204" pitchFamily="34" charset="0"/>
              </a:rPr>
              <a:t>Why</a:t>
            </a:r>
            <a:r>
              <a:rPr lang="en-US" sz="4800" dirty="0">
                <a:latin typeface="Calibri" panose="020F0502020204030204" pitchFamily="34" charset="0"/>
                <a:cs typeface="Calibri" panose="020F0502020204030204" pitchFamily="34" charset="0"/>
              </a:rPr>
              <a:t>? When making decisions, we aim to achieve certain objectives while following some requirements.</a:t>
            </a:r>
          </a:p>
          <a:p>
            <a:r>
              <a:rPr lang="en-US" sz="4800" dirty="0">
                <a:latin typeface="Calibri" panose="020F0502020204030204" pitchFamily="34" charset="0"/>
                <a:cs typeface="Calibri" panose="020F0502020204030204" pitchFamily="34" charset="0"/>
              </a:rPr>
              <a:t>Optimization allows us to </a:t>
            </a:r>
            <a:r>
              <a:rPr lang="en-US" sz="4800" b="1" dirty="0">
                <a:latin typeface="Calibri" panose="020F0502020204030204" pitchFamily="34" charset="0"/>
                <a:cs typeface="Calibri" panose="020F0502020204030204" pitchFamily="34" charset="0"/>
              </a:rPr>
              <a:t>formulate these problems mathematically </a:t>
            </a:r>
            <a:r>
              <a:rPr lang="en-US" sz="4800" dirty="0">
                <a:latin typeface="Calibri" panose="020F0502020204030204" pitchFamily="34" charset="0"/>
                <a:cs typeface="Calibri" panose="020F0502020204030204" pitchFamily="34" charset="0"/>
              </a:rPr>
              <a:t>and take a </a:t>
            </a:r>
            <a:r>
              <a:rPr lang="en-US" sz="4800" b="1" dirty="0">
                <a:latin typeface="Calibri" panose="020F0502020204030204" pitchFamily="34" charset="0"/>
                <a:cs typeface="Calibri" panose="020F0502020204030204" pitchFamily="34" charset="0"/>
              </a:rPr>
              <a:t>data-driven approach </a:t>
            </a:r>
            <a:r>
              <a:rPr lang="en-US" sz="4800" dirty="0">
                <a:latin typeface="Calibri" panose="020F0502020204030204" pitchFamily="34" charset="0"/>
                <a:cs typeface="Calibri" panose="020F0502020204030204" pitchFamily="34" charset="0"/>
              </a:rPr>
              <a:t>to decision-making</a:t>
            </a:r>
            <a:r>
              <a:rPr lang="en-US" sz="4800" b="1" dirty="0">
                <a:latin typeface="Calibri" panose="020F0502020204030204" pitchFamily="34" charset="0"/>
                <a:cs typeface="Calibri" panose="020F0502020204030204" pitchFamily="34" charset="0"/>
              </a:rPr>
              <a:t>.</a:t>
            </a:r>
            <a:endParaRPr lang="en-US" sz="4800" dirty="0">
              <a:latin typeface="Calibri" panose="020F0502020204030204" pitchFamily="34" charset="0"/>
              <a:cs typeface="Calibri" panose="020F0502020204030204" pitchFamily="34" charset="0"/>
            </a:endParaRPr>
          </a:p>
        </p:txBody>
      </p:sp>
      <p:sp>
        <p:nvSpPr>
          <p:cNvPr id="9" name="Content Placeholder 2">
            <a:extLst>
              <a:ext uri="{FF2B5EF4-FFF2-40B4-BE49-F238E27FC236}">
                <a16:creationId xmlns:a16="http://schemas.microsoft.com/office/drawing/2014/main" id="{FAC6668C-9EA1-C441-8B67-FAA5BB87A619}"/>
              </a:ext>
            </a:extLst>
          </p:cNvPr>
          <p:cNvSpPr txBox="1">
            <a:spLocks/>
          </p:cNvSpPr>
          <p:nvPr/>
        </p:nvSpPr>
        <p:spPr>
          <a:xfrm>
            <a:off x="12986658" y="3333134"/>
            <a:ext cx="10615110" cy="8054387"/>
          </a:xfrm>
          <a:prstGeom prst="rect">
            <a:avLst/>
          </a:prstGeom>
        </p:spPr>
        <p:txBody>
          <a:bodyPr vert="horz" lIns="182880" tIns="91440" rIns="182880" bIns="9144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2064"/>
              </a:spcBef>
              <a:spcAft>
                <a:spcPts val="2400"/>
              </a:spcAft>
              <a:buNone/>
            </a:pPr>
            <a:r>
              <a:rPr lang="en-US" sz="4400" b="1" dirty="0">
                <a:solidFill>
                  <a:schemeClr val="tx1"/>
                </a:solidFill>
                <a:latin typeface="Calibri" panose="020F0502020204030204" pitchFamily="34" charset="0"/>
                <a:cs typeface="Calibri" panose="020F0502020204030204" pitchFamily="34" charset="0"/>
              </a:rPr>
              <a:t>Examples:</a:t>
            </a:r>
          </a:p>
          <a:p>
            <a:pPr marL="0" indent="0">
              <a:spcBef>
                <a:spcPts val="2064"/>
              </a:spcBef>
              <a:spcAft>
                <a:spcPts val="2400"/>
              </a:spcAft>
              <a:buNone/>
            </a:pPr>
            <a:r>
              <a:rPr lang="en-US" sz="4400" dirty="0">
                <a:solidFill>
                  <a:schemeClr val="tx1"/>
                </a:solidFill>
                <a:latin typeface="Calibri" panose="020F0502020204030204" pitchFamily="34" charset="0"/>
                <a:cs typeface="Calibri" panose="020F0502020204030204" pitchFamily="34" charset="0"/>
              </a:rPr>
              <a:t>“How should we schedule games to:</a:t>
            </a:r>
          </a:p>
          <a:p>
            <a:pPr marL="594000" lvl="2" indent="0">
              <a:spcBef>
                <a:spcPts val="2064"/>
              </a:spcBef>
              <a:spcAft>
                <a:spcPts val="2400"/>
              </a:spcAft>
              <a:buNone/>
            </a:pPr>
            <a:r>
              <a:rPr lang="en-US" sz="4400" dirty="0">
                <a:solidFill>
                  <a:schemeClr val="tx1"/>
                </a:solidFill>
                <a:latin typeface="Calibri" panose="020F0502020204030204" pitchFamily="34" charset="0"/>
                <a:cs typeface="Calibri" panose="020F0502020204030204" pitchFamily="34" charset="0"/>
              </a:rPr>
              <a:t>… maximize primetime viewership?</a:t>
            </a:r>
          </a:p>
          <a:p>
            <a:pPr marL="594000" lvl="2" indent="0">
              <a:spcBef>
                <a:spcPts val="2064"/>
              </a:spcBef>
              <a:spcAft>
                <a:spcPts val="2400"/>
              </a:spcAft>
              <a:buNone/>
            </a:pPr>
            <a:r>
              <a:rPr lang="en-US" sz="4400" dirty="0">
                <a:solidFill>
                  <a:schemeClr val="tx1"/>
                </a:solidFill>
                <a:latin typeface="Calibri" panose="020F0502020204030204" pitchFamily="34" charset="0"/>
                <a:cs typeface="Calibri" panose="020F0502020204030204" pitchFamily="34" charset="0"/>
              </a:rPr>
              <a:t>… minimize team travel distances?</a:t>
            </a:r>
          </a:p>
          <a:p>
            <a:pPr marL="594000" lvl="2" indent="0">
              <a:spcBef>
                <a:spcPts val="2064"/>
              </a:spcBef>
              <a:spcAft>
                <a:spcPts val="2400"/>
              </a:spcAft>
              <a:buNone/>
            </a:pPr>
            <a:r>
              <a:rPr lang="en-US" sz="4400" dirty="0">
                <a:solidFill>
                  <a:schemeClr val="tx1"/>
                </a:solidFill>
                <a:latin typeface="Calibri" panose="020F0502020204030204" pitchFamily="34" charset="0"/>
                <a:cs typeface="Calibri" panose="020F0502020204030204" pitchFamily="34" charset="0"/>
              </a:rPr>
              <a:t>… maximize rivalries at end of season?”</a:t>
            </a:r>
          </a:p>
          <a:p>
            <a:pPr marL="0" indent="0">
              <a:spcBef>
                <a:spcPts val="2064"/>
              </a:spcBef>
              <a:spcAft>
                <a:spcPts val="2400"/>
              </a:spcAft>
              <a:buNone/>
            </a:pPr>
            <a:r>
              <a:rPr lang="en-US" sz="4400" dirty="0">
                <a:solidFill>
                  <a:schemeClr val="tx1"/>
                </a:solidFill>
                <a:latin typeface="Calibri" panose="020F0502020204030204" pitchFamily="34" charset="0"/>
                <a:cs typeface="Calibri" panose="020F0502020204030204" pitchFamily="34" charset="0"/>
              </a:rPr>
              <a:t>“Who should I include on my team roster to maximize team performance?”</a:t>
            </a:r>
          </a:p>
        </p:txBody>
      </p:sp>
      <p:sp>
        <p:nvSpPr>
          <p:cNvPr id="10" name="Rectangle 9">
            <a:extLst>
              <a:ext uri="{FF2B5EF4-FFF2-40B4-BE49-F238E27FC236}">
                <a16:creationId xmlns:a16="http://schemas.microsoft.com/office/drawing/2014/main" id="{E0DBD208-B474-624E-8FAB-D83DE9F35410}"/>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What is optimization?</a:t>
            </a:r>
          </a:p>
        </p:txBody>
      </p:sp>
      <p:cxnSp>
        <p:nvCxnSpPr>
          <p:cNvPr id="17" name="Straight Connector 16">
            <a:extLst>
              <a:ext uri="{FF2B5EF4-FFF2-40B4-BE49-F238E27FC236}">
                <a16:creationId xmlns:a16="http://schemas.microsoft.com/office/drawing/2014/main" id="{30B29DE1-7C59-F440-BC83-37913EE9773F}"/>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1F64E0C0-4737-8543-97C3-7F2E63C7B11C}"/>
              </a:ext>
            </a:extLst>
          </p:cNvPr>
          <p:cNvCxnSpPr/>
          <p:nvPr/>
        </p:nvCxnSpPr>
        <p:spPr>
          <a:xfrm>
            <a:off x="12192000" y="2647950"/>
            <a:ext cx="0" cy="9424757"/>
          </a:xfrm>
          <a:prstGeom prst="line">
            <a:avLst/>
          </a:prstGeom>
          <a:ln w="12700"/>
        </p:spPr>
        <p:style>
          <a:lnRef idx="1">
            <a:schemeClr val="accent2"/>
          </a:lnRef>
          <a:fillRef idx="0">
            <a:schemeClr val="accent2"/>
          </a:fillRef>
          <a:effectRef idx="0">
            <a:schemeClr val="accent2"/>
          </a:effectRef>
          <a:fontRef idx="minor">
            <a:schemeClr val="tx1"/>
          </a:fontRef>
        </p:style>
      </p:cxnSp>
      <p:sp>
        <p:nvSpPr>
          <p:cNvPr id="7" name="Rectangle 6">
            <a:extLst>
              <a:ext uri="{FF2B5EF4-FFF2-40B4-BE49-F238E27FC236}">
                <a16:creationId xmlns:a16="http://schemas.microsoft.com/office/drawing/2014/main" id="{532C870E-6C6F-8343-A09B-3ACD08D926D9}"/>
              </a:ext>
            </a:extLst>
          </p:cNvPr>
          <p:cNvSpPr/>
          <p:nvPr/>
        </p:nvSpPr>
        <p:spPr>
          <a:xfrm>
            <a:off x="16630650" y="11802787"/>
            <a:ext cx="6971118" cy="1429989"/>
          </a:xfrm>
          <a:prstGeom prst="rect">
            <a:avLst/>
          </a:prstGeom>
          <a:solidFill>
            <a:srgbClr val="C4E2E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b="1" dirty="0">
                <a:solidFill>
                  <a:schemeClr val="tx1"/>
                </a:solidFill>
              </a:rPr>
              <a:t>Data and code available at:</a:t>
            </a:r>
          </a:p>
          <a:p>
            <a:pPr algn="ctr"/>
            <a:r>
              <a:rPr lang="en-US" sz="3200" dirty="0">
                <a:hlinkClick r:id="rId2"/>
              </a:rPr>
              <a:t>https://github.com/hwiberg/SSAC2020</a:t>
            </a:r>
            <a:r>
              <a:rPr lang="en-US" sz="3200" b="1" dirty="0">
                <a:solidFill>
                  <a:schemeClr val="tx1"/>
                </a:solidFill>
              </a:rPr>
              <a:t> </a:t>
            </a:r>
            <a:endParaRPr lang="en-US" sz="3200" dirty="0">
              <a:solidFill>
                <a:schemeClr val="tx1"/>
              </a:solidFill>
            </a:endParaRPr>
          </a:p>
        </p:txBody>
      </p:sp>
    </p:spTree>
    <p:extLst>
      <p:ext uri="{BB962C8B-B14F-4D97-AF65-F5344CB8AC3E}">
        <p14:creationId xmlns:p14="http://schemas.microsoft.com/office/powerpoint/2010/main" val="679709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C3630CD-CB3E-734A-B958-7FF90C1C0BF6}"/>
              </a:ext>
            </a:extLst>
          </p:cNvPr>
          <p:cNvSpPr txBox="1">
            <a:spLocks/>
          </p:cNvSpPr>
          <p:nvPr/>
        </p:nvSpPr>
        <p:spPr>
          <a:xfrm>
            <a:off x="1162386" y="2860790"/>
            <a:ext cx="22059230" cy="7356606"/>
          </a:xfrm>
          <a:prstGeom prst="rect">
            <a:avLst/>
          </a:prstGeom>
        </p:spPr>
        <p:txBody>
          <a:bodyPr>
            <a:norm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Font typeface="Arial" panose="020B0604020202020204" pitchFamily="34" charset="0"/>
              <a:buNone/>
            </a:pPr>
            <a:r>
              <a:rPr lang="en-US" sz="4800" dirty="0"/>
              <a:t>Let’s break down one of the previous statements: </a:t>
            </a:r>
          </a:p>
          <a:p>
            <a:pPr marL="0" indent="0" algn="ctr">
              <a:buFont typeface="Arial" panose="020B0604020202020204" pitchFamily="34" charset="0"/>
              <a:buNone/>
            </a:pPr>
            <a:r>
              <a:rPr lang="en-US" sz="4400" b="1" dirty="0"/>
              <a:t>“</a:t>
            </a:r>
            <a:r>
              <a:rPr lang="en-US" sz="4800" b="1" dirty="0">
                <a:latin typeface="Calibri" panose="020F0502020204030204" pitchFamily="34" charset="0"/>
                <a:cs typeface="Calibri" panose="020F0502020204030204" pitchFamily="34" charset="0"/>
              </a:rPr>
              <a:t>Who should I include on my team roster to maximize team performance?</a:t>
            </a:r>
            <a:r>
              <a:rPr lang="en-US" sz="4400" b="1" dirty="0"/>
              <a:t>”</a:t>
            </a:r>
          </a:p>
          <a:p>
            <a:pPr marL="0" indent="0">
              <a:buFont typeface="Arial" panose="020B0604020202020204" pitchFamily="34" charset="0"/>
              <a:buNone/>
            </a:pPr>
            <a:endParaRPr lang="en-US" sz="4400" dirty="0"/>
          </a:p>
        </p:txBody>
      </p:sp>
      <p:sp>
        <p:nvSpPr>
          <p:cNvPr id="3" name="Rectangle 2">
            <a:extLst>
              <a:ext uri="{FF2B5EF4-FFF2-40B4-BE49-F238E27FC236}">
                <a16:creationId xmlns:a16="http://schemas.microsoft.com/office/drawing/2014/main" id="{2BB9D803-9FEE-5940-984D-646BDA4CE507}"/>
              </a:ext>
            </a:extLst>
          </p:cNvPr>
          <p:cNvSpPr/>
          <p:nvPr/>
        </p:nvSpPr>
        <p:spPr>
          <a:xfrm>
            <a:off x="14335432" y="4706518"/>
            <a:ext cx="8145759" cy="2151482"/>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4200" dirty="0">
                <a:solidFill>
                  <a:schemeClr val="tx1"/>
                </a:solidFill>
              </a:rPr>
              <a:t>For each candidate player, decide whether or not to include them on the team.</a:t>
            </a:r>
          </a:p>
        </p:txBody>
      </p:sp>
      <p:sp>
        <p:nvSpPr>
          <p:cNvPr id="4" name="Rectangle 3">
            <a:extLst>
              <a:ext uri="{FF2B5EF4-FFF2-40B4-BE49-F238E27FC236}">
                <a16:creationId xmlns:a16="http://schemas.microsoft.com/office/drawing/2014/main" id="{2984C07C-BDBB-E143-9C5D-C71CAF7D4315}"/>
              </a:ext>
            </a:extLst>
          </p:cNvPr>
          <p:cNvSpPr/>
          <p:nvPr/>
        </p:nvSpPr>
        <p:spPr>
          <a:xfrm>
            <a:off x="14335430" y="7016050"/>
            <a:ext cx="8145759" cy="2150291"/>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4200" dirty="0">
                <a:solidFill>
                  <a:schemeClr val="tx1"/>
                </a:solidFill>
              </a:rPr>
              <a:t>Maximize team performance.</a:t>
            </a:r>
          </a:p>
        </p:txBody>
      </p:sp>
      <p:sp>
        <p:nvSpPr>
          <p:cNvPr id="5" name="Rectangle 4">
            <a:extLst>
              <a:ext uri="{FF2B5EF4-FFF2-40B4-BE49-F238E27FC236}">
                <a16:creationId xmlns:a16="http://schemas.microsoft.com/office/drawing/2014/main" id="{07645C91-8B51-ED46-9EF3-63184ACD21A4}"/>
              </a:ext>
            </a:extLst>
          </p:cNvPr>
          <p:cNvSpPr/>
          <p:nvPr/>
        </p:nvSpPr>
        <p:spPr>
          <a:xfrm>
            <a:off x="14335432" y="9305018"/>
            <a:ext cx="8145759" cy="2155369"/>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4200" dirty="0">
                <a:solidFill>
                  <a:schemeClr val="tx1"/>
                </a:solidFill>
              </a:rPr>
              <a:t>Team must obey size restriction and have a sufficient mix of positions.</a:t>
            </a:r>
          </a:p>
        </p:txBody>
      </p:sp>
      <p:sp>
        <p:nvSpPr>
          <p:cNvPr id="6" name="Pentagon 5">
            <a:extLst>
              <a:ext uri="{FF2B5EF4-FFF2-40B4-BE49-F238E27FC236}">
                <a16:creationId xmlns:a16="http://schemas.microsoft.com/office/drawing/2014/main" id="{720563DB-4B94-3240-BB6D-930E37341E5F}"/>
              </a:ext>
            </a:extLst>
          </p:cNvPr>
          <p:cNvSpPr/>
          <p:nvPr/>
        </p:nvSpPr>
        <p:spPr>
          <a:xfrm>
            <a:off x="4982182" y="4702629"/>
            <a:ext cx="10276437"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97280" rtlCol="0" anchor="ctr"/>
          <a:lstStyle/>
          <a:p>
            <a:r>
              <a:rPr lang="en-US" sz="4200" dirty="0"/>
              <a:t>What are the decisions that we are trying to make?</a:t>
            </a:r>
          </a:p>
        </p:txBody>
      </p:sp>
      <p:sp>
        <p:nvSpPr>
          <p:cNvPr id="7" name="Pentagon 6">
            <a:extLst>
              <a:ext uri="{FF2B5EF4-FFF2-40B4-BE49-F238E27FC236}">
                <a16:creationId xmlns:a16="http://schemas.microsoft.com/office/drawing/2014/main" id="{9136640D-9601-5645-AE63-2B478A672DBF}"/>
              </a:ext>
            </a:extLst>
          </p:cNvPr>
          <p:cNvSpPr/>
          <p:nvPr/>
        </p:nvSpPr>
        <p:spPr>
          <a:xfrm>
            <a:off x="1460541" y="4701692"/>
            <a:ext cx="4104210" cy="2161677"/>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200" b="1" dirty="0">
                <a:solidFill>
                  <a:prstClr val="white"/>
                </a:solidFill>
              </a:rPr>
              <a:t>Decision Variables</a:t>
            </a:r>
          </a:p>
        </p:txBody>
      </p:sp>
      <p:sp>
        <p:nvSpPr>
          <p:cNvPr id="8" name="Pentagon 7">
            <a:extLst>
              <a:ext uri="{FF2B5EF4-FFF2-40B4-BE49-F238E27FC236}">
                <a16:creationId xmlns:a16="http://schemas.microsoft.com/office/drawing/2014/main" id="{C607B5AF-9D77-D24A-A8CE-F75DAB233B88}"/>
              </a:ext>
            </a:extLst>
          </p:cNvPr>
          <p:cNvSpPr/>
          <p:nvPr/>
        </p:nvSpPr>
        <p:spPr>
          <a:xfrm>
            <a:off x="4982182" y="9305019"/>
            <a:ext cx="10276437"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p>
            <a:r>
              <a:rPr lang="en-US" sz="4200" dirty="0"/>
              <a:t>What are the logical constraints that must be obeyed in any proposed solution?</a:t>
            </a:r>
          </a:p>
        </p:txBody>
      </p:sp>
      <p:sp>
        <p:nvSpPr>
          <p:cNvPr id="9" name="Pentagon 8">
            <a:extLst>
              <a:ext uri="{FF2B5EF4-FFF2-40B4-BE49-F238E27FC236}">
                <a16:creationId xmlns:a16="http://schemas.microsoft.com/office/drawing/2014/main" id="{915F8149-693C-434D-A9F6-5413A6E6867B}"/>
              </a:ext>
            </a:extLst>
          </p:cNvPr>
          <p:cNvSpPr/>
          <p:nvPr/>
        </p:nvSpPr>
        <p:spPr>
          <a:xfrm>
            <a:off x="4982182" y="7010969"/>
            <a:ext cx="10276437"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p>
            <a:r>
              <a:rPr lang="en-US" sz="4200" dirty="0"/>
              <a:t>What objective do we want to maximize (or minimize), as a function of our decision variables?</a:t>
            </a:r>
          </a:p>
        </p:txBody>
      </p:sp>
      <p:sp>
        <p:nvSpPr>
          <p:cNvPr id="10" name="Pentagon 9">
            <a:extLst>
              <a:ext uri="{FF2B5EF4-FFF2-40B4-BE49-F238E27FC236}">
                <a16:creationId xmlns:a16="http://schemas.microsoft.com/office/drawing/2014/main" id="{F6AF8B2F-615B-664A-B857-72E32E525F08}"/>
              </a:ext>
            </a:extLst>
          </p:cNvPr>
          <p:cNvSpPr/>
          <p:nvPr/>
        </p:nvSpPr>
        <p:spPr>
          <a:xfrm>
            <a:off x="1460541" y="7010349"/>
            <a:ext cx="4104210" cy="2159523"/>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200" b="1" dirty="0">
                <a:solidFill>
                  <a:prstClr val="white"/>
                </a:solidFill>
              </a:rPr>
              <a:t>Problem Objective</a:t>
            </a:r>
          </a:p>
        </p:txBody>
      </p:sp>
      <p:sp>
        <p:nvSpPr>
          <p:cNvPr id="11" name="Pentagon 10">
            <a:extLst>
              <a:ext uri="{FF2B5EF4-FFF2-40B4-BE49-F238E27FC236}">
                <a16:creationId xmlns:a16="http://schemas.microsoft.com/office/drawing/2014/main" id="{B32AAC63-25B5-4046-8335-A081032EB26A}"/>
              </a:ext>
            </a:extLst>
          </p:cNvPr>
          <p:cNvSpPr/>
          <p:nvPr/>
        </p:nvSpPr>
        <p:spPr>
          <a:xfrm>
            <a:off x="1460541" y="9309397"/>
            <a:ext cx="4104210" cy="2150989"/>
          </a:xfrm>
          <a:prstGeom prst="homePlate">
            <a:avLst>
              <a:gd name="adj" fmla="val 25135"/>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200" b="1" dirty="0">
                <a:solidFill>
                  <a:prstClr val="white"/>
                </a:solidFill>
              </a:rPr>
              <a:t>Constraints</a:t>
            </a:r>
          </a:p>
        </p:txBody>
      </p:sp>
      <p:sp>
        <p:nvSpPr>
          <p:cNvPr id="12" name="Rectangle 11">
            <a:extLst>
              <a:ext uri="{FF2B5EF4-FFF2-40B4-BE49-F238E27FC236}">
                <a16:creationId xmlns:a16="http://schemas.microsoft.com/office/drawing/2014/main" id="{F3B1DEA7-DE62-3B48-9D01-078987A1461C}"/>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Objective, decisions, and constraints</a:t>
            </a:r>
          </a:p>
        </p:txBody>
      </p:sp>
      <p:cxnSp>
        <p:nvCxnSpPr>
          <p:cNvPr id="13" name="Straight Connector 12">
            <a:extLst>
              <a:ext uri="{FF2B5EF4-FFF2-40B4-BE49-F238E27FC236}">
                <a16:creationId xmlns:a16="http://schemas.microsoft.com/office/drawing/2014/main" id="{F80BAD1E-3D9C-BB44-A1C0-F0DAA86F0929}"/>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F81E1C1B-BF59-0142-AB36-C42BE3D3339C}"/>
              </a:ext>
            </a:extLst>
          </p:cNvPr>
          <p:cNvSpPr/>
          <p:nvPr/>
        </p:nvSpPr>
        <p:spPr>
          <a:xfrm>
            <a:off x="16630650" y="11802787"/>
            <a:ext cx="6971118" cy="1429989"/>
          </a:xfrm>
          <a:prstGeom prst="rect">
            <a:avLst/>
          </a:prstGeom>
          <a:solidFill>
            <a:srgbClr val="C4E2E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b="1" dirty="0">
                <a:solidFill>
                  <a:schemeClr val="tx1"/>
                </a:solidFill>
              </a:rPr>
              <a:t>Data and code available at:</a:t>
            </a:r>
          </a:p>
          <a:p>
            <a:pPr algn="ctr"/>
            <a:r>
              <a:rPr lang="en-US" sz="3200" dirty="0">
                <a:hlinkClick r:id="rId2"/>
              </a:rPr>
              <a:t>https://github.com/hwiberg/SSAC2020</a:t>
            </a:r>
            <a:r>
              <a:rPr lang="en-US" sz="3200" b="1" dirty="0">
                <a:solidFill>
                  <a:schemeClr val="tx1"/>
                </a:solidFill>
              </a:rPr>
              <a:t> </a:t>
            </a:r>
            <a:endParaRPr lang="en-US" sz="3200" dirty="0">
              <a:solidFill>
                <a:schemeClr val="tx1"/>
              </a:solidFill>
            </a:endParaRPr>
          </a:p>
        </p:txBody>
      </p:sp>
    </p:spTree>
    <p:extLst>
      <p:ext uri="{BB962C8B-B14F-4D97-AF65-F5344CB8AC3E}">
        <p14:creationId xmlns:p14="http://schemas.microsoft.com/office/powerpoint/2010/main" val="1459054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01F26D2A-ADE8-0045-9454-21F52F1D6AA9}"/>
              </a:ext>
            </a:extLst>
          </p:cNvPr>
          <p:cNvSpPr txBox="1">
            <a:spLocks/>
          </p:cNvSpPr>
          <p:nvPr/>
        </p:nvSpPr>
        <p:spPr>
          <a:xfrm>
            <a:off x="1420860" y="2801206"/>
            <a:ext cx="21172920" cy="9314147"/>
          </a:xfrm>
          <a:prstGeom prst="rect">
            <a:avLst/>
          </a:prstGeom>
        </p:spPr>
        <p:txBody>
          <a:bodyPr>
            <a:norm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Font typeface="Arial" panose="020B0604020202020204" pitchFamily="34" charset="0"/>
              <a:buNone/>
            </a:pPr>
            <a:r>
              <a:rPr lang="en-US" sz="4800" dirty="0">
                <a:latin typeface="Calibri" panose="020F0502020204030204" pitchFamily="34" charset="0"/>
                <a:cs typeface="Calibri" panose="020F0502020204030204" pitchFamily="34" charset="0"/>
              </a:rPr>
              <a:t>We use </a:t>
            </a:r>
            <a:r>
              <a:rPr lang="en-US" sz="4800" b="1" dirty="0">
                <a:latin typeface="Calibri" panose="020F0502020204030204" pitchFamily="34" charset="0"/>
                <a:cs typeface="Calibri" panose="020F0502020204030204" pitchFamily="34" charset="0"/>
              </a:rPr>
              <a:t>solvers:</a:t>
            </a:r>
          </a:p>
          <a:p>
            <a:r>
              <a:rPr lang="en-US" sz="4800" dirty="0">
                <a:latin typeface="Calibri" panose="020F0502020204030204" pitchFamily="34" charset="0"/>
                <a:cs typeface="Calibri" panose="020F0502020204030204" pitchFamily="34" charset="0"/>
              </a:rPr>
              <a:t>They are software packages;</a:t>
            </a:r>
          </a:p>
          <a:p>
            <a:r>
              <a:rPr lang="en-US" sz="4800" dirty="0">
                <a:latin typeface="Calibri" panose="020F0502020204030204" pitchFamily="34" charset="0"/>
                <a:cs typeface="Calibri" panose="020F0502020204030204" pitchFamily="34" charset="0"/>
              </a:rPr>
              <a:t>They incorporate one or more algorithms;</a:t>
            </a:r>
          </a:p>
          <a:p>
            <a:r>
              <a:rPr lang="en-US" sz="4800" dirty="0">
                <a:latin typeface="Calibri" panose="020F0502020204030204" pitchFamily="34" charset="0"/>
                <a:cs typeface="Calibri" panose="020F0502020204030204" pitchFamily="34" charset="0"/>
              </a:rPr>
              <a:t>They can find solutions to one or more types of problems.</a:t>
            </a:r>
          </a:p>
        </p:txBody>
      </p:sp>
      <p:pic>
        <p:nvPicPr>
          <p:cNvPr id="3" name="Picture 2">
            <a:extLst>
              <a:ext uri="{FF2B5EF4-FFF2-40B4-BE49-F238E27FC236}">
                <a16:creationId xmlns:a16="http://schemas.microsoft.com/office/drawing/2014/main" id="{6F64C6E9-9CD2-9145-995F-02A92E918D17}"/>
              </a:ext>
            </a:extLst>
          </p:cNvPr>
          <p:cNvPicPr>
            <a:picLocks noChangeAspect="1"/>
          </p:cNvPicPr>
          <p:nvPr/>
        </p:nvPicPr>
        <p:blipFill>
          <a:blip r:embed="rId2"/>
          <a:stretch>
            <a:fillRect/>
          </a:stretch>
        </p:blipFill>
        <p:spPr>
          <a:xfrm>
            <a:off x="13574468" y="9033176"/>
            <a:ext cx="2438172" cy="2438172"/>
          </a:xfrm>
          <a:prstGeom prst="rect">
            <a:avLst/>
          </a:prstGeom>
        </p:spPr>
      </p:pic>
      <p:pic>
        <p:nvPicPr>
          <p:cNvPr id="4" name="Picture 3">
            <a:extLst>
              <a:ext uri="{FF2B5EF4-FFF2-40B4-BE49-F238E27FC236}">
                <a16:creationId xmlns:a16="http://schemas.microsoft.com/office/drawing/2014/main" id="{42991227-A33A-D44F-ADD0-29B5AC30DBE3}"/>
              </a:ext>
            </a:extLst>
          </p:cNvPr>
          <p:cNvPicPr>
            <a:picLocks noChangeAspect="1"/>
          </p:cNvPicPr>
          <p:nvPr/>
        </p:nvPicPr>
        <p:blipFill>
          <a:blip r:embed="rId3"/>
          <a:stretch>
            <a:fillRect/>
          </a:stretch>
        </p:blipFill>
        <p:spPr>
          <a:xfrm>
            <a:off x="7851272" y="9156948"/>
            <a:ext cx="2356180" cy="2356180"/>
          </a:xfrm>
          <a:prstGeom prst="rect">
            <a:avLst/>
          </a:prstGeom>
        </p:spPr>
      </p:pic>
      <p:pic>
        <p:nvPicPr>
          <p:cNvPr id="5" name="Picture 4">
            <a:extLst>
              <a:ext uri="{FF2B5EF4-FFF2-40B4-BE49-F238E27FC236}">
                <a16:creationId xmlns:a16="http://schemas.microsoft.com/office/drawing/2014/main" id="{7CA4827A-7740-984E-B57F-B49AC4D43DC2}"/>
              </a:ext>
            </a:extLst>
          </p:cNvPr>
          <p:cNvPicPr>
            <a:picLocks noChangeAspect="1"/>
          </p:cNvPicPr>
          <p:nvPr/>
        </p:nvPicPr>
        <p:blipFill>
          <a:blip r:embed="rId4"/>
          <a:stretch>
            <a:fillRect/>
          </a:stretch>
        </p:blipFill>
        <p:spPr>
          <a:xfrm>
            <a:off x="2004304" y="9033176"/>
            <a:ext cx="2479952" cy="2479952"/>
          </a:xfrm>
          <a:prstGeom prst="rect">
            <a:avLst/>
          </a:prstGeom>
        </p:spPr>
      </p:pic>
      <p:pic>
        <p:nvPicPr>
          <p:cNvPr id="6" name="Picture 5">
            <a:extLst>
              <a:ext uri="{FF2B5EF4-FFF2-40B4-BE49-F238E27FC236}">
                <a16:creationId xmlns:a16="http://schemas.microsoft.com/office/drawing/2014/main" id="{A88A48D4-3CD1-6B4B-94DD-6D8C19B9FE00}"/>
              </a:ext>
            </a:extLst>
          </p:cNvPr>
          <p:cNvPicPr>
            <a:picLocks noChangeAspect="1"/>
          </p:cNvPicPr>
          <p:nvPr/>
        </p:nvPicPr>
        <p:blipFill>
          <a:blip r:embed="rId5"/>
          <a:stretch>
            <a:fillRect/>
          </a:stretch>
        </p:blipFill>
        <p:spPr>
          <a:xfrm>
            <a:off x="19374688" y="9187920"/>
            <a:ext cx="2325208" cy="2325208"/>
          </a:xfrm>
          <a:prstGeom prst="rect">
            <a:avLst/>
          </a:prstGeom>
        </p:spPr>
      </p:pic>
      <p:sp>
        <p:nvSpPr>
          <p:cNvPr id="7" name="Right Arrow 6">
            <a:extLst>
              <a:ext uri="{FF2B5EF4-FFF2-40B4-BE49-F238E27FC236}">
                <a16:creationId xmlns:a16="http://schemas.microsoft.com/office/drawing/2014/main" id="{73E1D6F0-70EE-2148-9867-90F8BF56F807}"/>
              </a:ext>
            </a:extLst>
          </p:cNvPr>
          <p:cNvSpPr/>
          <p:nvPr/>
        </p:nvSpPr>
        <p:spPr>
          <a:xfrm>
            <a:off x="4996237" y="9866387"/>
            <a:ext cx="2338086" cy="525754"/>
          </a:xfrm>
          <a:prstGeom prst="rightArrow">
            <a:avLst/>
          </a:prstGeom>
          <a:solidFill>
            <a:srgbClr val="0F50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rgbClr val="234745"/>
              </a:solidFill>
            </a:endParaRPr>
          </a:p>
        </p:txBody>
      </p:sp>
      <p:sp>
        <p:nvSpPr>
          <p:cNvPr id="8" name="Right Arrow 7">
            <a:extLst>
              <a:ext uri="{FF2B5EF4-FFF2-40B4-BE49-F238E27FC236}">
                <a16:creationId xmlns:a16="http://schemas.microsoft.com/office/drawing/2014/main" id="{2C09498D-019E-DE4D-BEF3-8CD97D9C1166}"/>
              </a:ext>
            </a:extLst>
          </p:cNvPr>
          <p:cNvSpPr/>
          <p:nvPr/>
        </p:nvSpPr>
        <p:spPr>
          <a:xfrm>
            <a:off x="10719433" y="9824771"/>
            <a:ext cx="2338086" cy="525754"/>
          </a:xfrm>
          <a:prstGeom prst="rightArrow">
            <a:avLst/>
          </a:prstGeom>
          <a:solidFill>
            <a:srgbClr val="0F50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rgbClr val="234745"/>
              </a:solidFill>
            </a:endParaRPr>
          </a:p>
        </p:txBody>
      </p:sp>
      <p:sp>
        <p:nvSpPr>
          <p:cNvPr id="9" name="TextBox 8">
            <a:extLst>
              <a:ext uri="{FF2B5EF4-FFF2-40B4-BE49-F238E27FC236}">
                <a16:creationId xmlns:a16="http://schemas.microsoft.com/office/drawing/2014/main" id="{D32840B1-C37E-4349-874C-6B845C55CA8E}"/>
              </a:ext>
            </a:extLst>
          </p:cNvPr>
          <p:cNvSpPr txBox="1"/>
          <p:nvPr/>
        </p:nvSpPr>
        <p:spPr>
          <a:xfrm>
            <a:off x="2085276" y="7750154"/>
            <a:ext cx="2318007" cy="707886"/>
          </a:xfrm>
          <a:prstGeom prst="rect">
            <a:avLst/>
          </a:prstGeom>
          <a:noFill/>
        </p:spPr>
        <p:txBody>
          <a:bodyPr wrap="none" rtlCol="0">
            <a:spAutoFit/>
          </a:bodyPr>
          <a:lstStyle/>
          <a:p>
            <a:pPr algn="ctr"/>
            <a:r>
              <a:rPr lang="en-US" sz="4000" dirty="0"/>
              <a:t>I. Problem</a:t>
            </a:r>
          </a:p>
        </p:txBody>
      </p:sp>
      <p:sp>
        <p:nvSpPr>
          <p:cNvPr id="10" name="TextBox 9">
            <a:extLst>
              <a:ext uri="{FF2B5EF4-FFF2-40B4-BE49-F238E27FC236}">
                <a16:creationId xmlns:a16="http://schemas.microsoft.com/office/drawing/2014/main" id="{3F05160F-08C3-594C-92DE-9C5A56C72930}"/>
              </a:ext>
            </a:extLst>
          </p:cNvPr>
          <p:cNvSpPr txBox="1"/>
          <p:nvPr/>
        </p:nvSpPr>
        <p:spPr>
          <a:xfrm>
            <a:off x="7141030" y="7488544"/>
            <a:ext cx="3941982" cy="1323439"/>
          </a:xfrm>
          <a:prstGeom prst="rect">
            <a:avLst/>
          </a:prstGeom>
          <a:noFill/>
        </p:spPr>
        <p:txBody>
          <a:bodyPr wrap="square" rtlCol="0">
            <a:spAutoFit/>
          </a:bodyPr>
          <a:lstStyle/>
          <a:p>
            <a:pPr algn="ctr"/>
            <a:r>
              <a:rPr lang="en-US" sz="4000" dirty="0"/>
              <a:t>II. Mathematical Formulation</a:t>
            </a:r>
          </a:p>
        </p:txBody>
      </p:sp>
      <p:sp>
        <p:nvSpPr>
          <p:cNvPr id="11" name="TextBox 10">
            <a:extLst>
              <a:ext uri="{FF2B5EF4-FFF2-40B4-BE49-F238E27FC236}">
                <a16:creationId xmlns:a16="http://schemas.microsoft.com/office/drawing/2014/main" id="{4634D483-46DA-ED40-AF4C-7C2868284CB0}"/>
              </a:ext>
            </a:extLst>
          </p:cNvPr>
          <p:cNvSpPr txBox="1"/>
          <p:nvPr/>
        </p:nvSpPr>
        <p:spPr>
          <a:xfrm>
            <a:off x="13624676" y="7750154"/>
            <a:ext cx="2387964" cy="707886"/>
          </a:xfrm>
          <a:prstGeom prst="rect">
            <a:avLst/>
          </a:prstGeom>
          <a:noFill/>
        </p:spPr>
        <p:txBody>
          <a:bodyPr wrap="square" rtlCol="0">
            <a:spAutoFit/>
          </a:bodyPr>
          <a:lstStyle/>
          <a:p>
            <a:pPr algn="ctr"/>
            <a:r>
              <a:rPr lang="en-US" sz="4000" dirty="0"/>
              <a:t>III. Solver</a:t>
            </a:r>
          </a:p>
        </p:txBody>
      </p:sp>
      <p:sp>
        <p:nvSpPr>
          <p:cNvPr id="12" name="TextBox 11">
            <a:extLst>
              <a:ext uri="{FF2B5EF4-FFF2-40B4-BE49-F238E27FC236}">
                <a16:creationId xmlns:a16="http://schemas.microsoft.com/office/drawing/2014/main" id="{1435D7CB-DA09-F64B-BA51-F9945E939B1A}"/>
              </a:ext>
            </a:extLst>
          </p:cNvPr>
          <p:cNvSpPr txBox="1"/>
          <p:nvPr/>
        </p:nvSpPr>
        <p:spPr>
          <a:xfrm>
            <a:off x="19374688" y="7750154"/>
            <a:ext cx="2896510" cy="707886"/>
          </a:xfrm>
          <a:prstGeom prst="rect">
            <a:avLst/>
          </a:prstGeom>
          <a:noFill/>
        </p:spPr>
        <p:txBody>
          <a:bodyPr wrap="square" rtlCol="0">
            <a:spAutoFit/>
          </a:bodyPr>
          <a:lstStyle/>
          <a:p>
            <a:pPr algn="ctr"/>
            <a:r>
              <a:rPr lang="en-US" sz="4000" dirty="0"/>
              <a:t>IV. Solution</a:t>
            </a:r>
          </a:p>
        </p:txBody>
      </p:sp>
      <p:sp>
        <p:nvSpPr>
          <p:cNvPr id="13" name="Rectangle 12">
            <a:extLst>
              <a:ext uri="{FF2B5EF4-FFF2-40B4-BE49-F238E27FC236}">
                <a16:creationId xmlns:a16="http://schemas.microsoft.com/office/drawing/2014/main" id="{332BD281-F6A0-804C-B6BA-E291D7991399}"/>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How do we solve these problems?</a:t>
            </a:r>
          </a:p>
        </p:txBody>
      </p:sp>
      <p:cxnSp>
        <p:nvCxnSpPr>
          <p:cNvPr id="14" name="Straight Connector 13">
            <a:extLst>
              <a:ext uri="{FF2B5EF4-FFF2-40B4-BE49-F238E27FC236}">
                <a16:creationId xmlns:a16="http://schemas.microsoft.com/office/drawing/2014/main" id="{07590C67-13B1-C949-82FC-1E48DC0F68B9}"/>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15" name="Right Arrow 14">
            <a:extLst>
              <a:ext uri="{FF2B5EF4-FFF2-40B4-BE49-F238E27FC236}">
                <a16:creationId xmlns:a16="http://schemas.microsoft.com/office/drawing/2014/main" id="{FC1094F9-5EC8-FC4D-B29C-2EA745961810}"/>
              </a:ext>
            </a:extLst>
          </p:cNvPr>
          <p:cNvSpPr/>
          <p:nvPr/>
        </p:nvSpPr>
        <p:spPr>
          <a:xfrm>
            <a:off x="16524621" y="9830014"/>
            <a:ext cx="2338086" cy="525754"/>
          </a:xfrm>
          <a:prstGeom prst="rightArrow">
            <a:avLst/>
          </a:prstGeom>
          <a:solidFill>
            <a:srgbClr val="0F50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rgbClr val="234745"/>
              </a:solidFill>
            </a:endParaRPr>
          </a:p>
        </p:txBody>
      </p:sp>
      <p:sp>
        <p:nvSpPr>
          <p:cNvPr id="16" name="Rectangle 15">
            <a:extLst>
              <a:ext uri="{FF2B5EF4-FFF2-40B4-BE49-F238E27FC236}">
                <a16:creationId xmlns:a16="http://schemas.microsoft.com/office/drawing/2014/main" id="{455723CD-C367-8941-AA69-68946EEFDACA}"/>
              </a:ext>
            </a:extLst>
          </p:cNvPr>
          <p:cNvSpPr/>
          <p:nvPr/>
        </p:nvSpPr>
        <p:spPr>
          <a:xfrm>
            <a:off x="16630650" y="11802787"/>
            <a:ext cx="6971118" cy="1429989"/>
          </a:xfrm>
          <a:prstGeom prst="rect">
            <a:avLst/>
          </a:prstGeom>
          <a:solidFill>
            <a:srgbClr val="C4E2E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b="1" dirty="0">
                <a:solidFill>
                  <a:schemeClr val="tx1"/>
                </a:solidFill>
              </a:rPr>
              <a:t>Data and code available at:</a:t>
            </a:r>
          </a:p>
          <a:p>
            <a:pPr algn="ctr"/>
            <a:r>
              <a:rPr lang="en-US" sz="3200" dirty="0">
                <a:hlinkClick r:id="rId6"/>
              </a:rPr>
              <a:t>https://github.com/hwiberg/SSAC2020</a:t>
            </a:r>
            <a:r>
              <a:rPr lang="en-US" sz="3200" b="1" dirty="0">
                <a:solidFill>
                  <a:schemeClr val="tx1"/>
                </a:solidFill>
              </a:rPr>
              <a:t> </a:t>
            </a:r>
            <a:endParaRPr lang="en-US" sz="3200" dirty="0">
              <a:solidFill>
                <a:schemeClr val="tx1"/>
              </a:solidFill>
            </a:endParaRPr>
          </a:p>
        </p:txBody>
      </p:sp>
    </p:spTree>
    <p:extLst>
      <p:ext uri="{BB962C8B-B14F-4D97-AF65-F5344CB8AC3E}">
        <p14:creationId xmlns:p14="http://schemas.microsoft.com/office/powerpoint/2010/main" val="2992725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4">
            <a:extLst>
              <a:ext uri="{FF2B5EF4-FFF2-40B4-BE49-F238E27FC236}">
                <a16:creationId xmlns:a16="http://schemas.microsoft.com/office/drawing/2014/main" id="{87D72F0F-807B-1F49-8DCF-6108A37A74C8}"/>
              </a:ext>
            </a:extLst>
          </p:cNvPr>
          <p:cNvSpPr txBox="1">
            <a:spLocks/>
          </p:cNvSpPr>
          <p:nvPr/>
        </p:nvSpPr>
        <p:spPr>
          <a:xfrm>
            <a:off x="1162386" y="2743200"/>
            <a:ext cx="12081666" cy="9568487"/>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sz="4800">
                <a:latin typeface="Calibri" panose="020F0502020204030204" pitchFamily="34" charset="0"/>
                <a:cs typeface="Calibri" panose="020F0502020204030204" pitchFamily="34" charset="0"/>
              </a:rPr>
              <a:t>Many general purpose </a:t>
            </a:r>
            <a:r>
              <a:rPr lang="en-US" sz="4800" b="1">
                <a:latin typeface="Calibri" panose="020F0502020204030204" pitchFamily="34" charset="0"/>
                <a:cs typeface="Calibri" panose="020F0502020204030204" pitchFamily="34" charset="0"/>
              </a:rPr>
              <a:t>solvers</a:t>
            </a:r>
            <a:r>
              <a:rPr lang="en-US" sz="4800">
                <a:latin typeface="Calibri" panose="020F0502020204030204" pitchFamily="34" charset="0"/>
                <a:cs typeface="Calibri" panose="020F0502020204030204" pitchFamily="34" charset="0"/>
              </a:rPr>
              <a:t> are available:</a:t>
            </a:r>
          </a:p>
          <a:p>
            <a:pPr lvl="1"/>
            <a:r>
              <a:rPr lang="en-US">
                <a:latin typeface="Calibri" panose="020F0502020204030204" pitchFamily="34" charset="0"/>
                <a:cs typeface="Calibri" panose="020F0502020204030204" pitchFamily="34" charset="0"/>
              </a:rPr>
              <a:t>CPLEX, Gurobi, GLPK, COIN-OR</a:t>
            </a:r>
          </a:p>
          <a:p>
            <a:r>
              <a:rPr lang="en-US" sz="4800">
                <a:latin typeface="Calibri" panose="020F0502020204030204" pitchFamily="34" charset="0"/>
                <a:cs typeface="Calibri" panose="020F0502020204030204" pitchFamily="34" charset="0"/>
              </a:rPr>
              <a:t>In the past 30 years, the speed of integer optimization solvers has increased by a factor of </a:t>
            </a:r>
            <a:r>
              <a:rPr lang="en-US" sz="4800" b="1">
                <a:latin typeface="Calibri" panose="020F0502020204030204" pitchFamily="34" charset="0"/>
                <a:cs typeface="Calibri" panose="020F0502020204030204" pitchFamily="34" charset="0"/>
              </a:rPr>
              <a:t>3 trillion times!.</a:t>
            </a:r>
          </a:p>
          <a:p>
            <a:pPr lvl="1"/>
            <a:r>
              <a:rPr lang="en-US">
                <a:latin typeface="Calibri" panose="020F0502020204030204" pitchFamily="34" charset="0"/>
                <a:cs typeface="Calibri" panose="020F0502020204030204" pitchFamily="34" charset="0"/>
              </a:rPr>
              <a:t>This doesn’t include increasing speed of computers.</a:t>
            </a:r>
            <a:endParaRPr lang="en-US" b="1">
              <a:latin typeface="Calibri" panose="020F0502020204030204" pitchFamily="34" charset="0"/>
              <a:cs typeface="Calibri" panose="020F0502020204030204" pitchFamily="34" charset="0"/>
            </a:endParaRPr>
          </a:p>
          <a:p>
            <a:pPr marL="0" indent="0">
              <a:buFont typeface="Arial" panose="020B0604020202020204" pitchFamily="34" charset="0"/>
              <a:buNone/>
            </a:pPr>
            <a:endParaRPr lang="en-US" sz="4800" b="1">
              <a:latin typeface="Calibri" panose="020F0502020204030204" pitchFamily="34" charset="0"/>
              <a:cs typeface="Calibri" panose="020F0502020204030204" pitchFamily="34" charset="0"/>
            </a:endParaRPr>
          </a:p>
          <a:p>
            <a:pPr marL="0" indent="0">
              <a:buFont typeface="Arial" panose="020B0604020202020204" pitchFamily="34" charset="0"/>
              <a:buNone/>
            </a:pPr>
            <a:r>
              <a:rPr lang="en-US" sz="4800" b="1">
                <a:latin typeface="Calibri" panose="020F0502020204030204" pitchFamily="34" charset="0"/>
                <a:cs typeface="Calibri" panose="020F0502020204030204" pitchFamily="34" charset="0"/>
              </a:rPr>
              <a:t>A problem that can be solved in 1 second today took 71000 years to solve 30 years ago!</a:t>
            </a:r>
            <a:endParaRPr lang="en-US" sz="4800" b="1" dirty="0">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04242CDE-051C-EB4A-B13B-B5771FDE04B5}"/>
              </a:ext>
            </a:extLst>
          </p:cNvPr>
          <p:cNvPicPr>
            <a:picLocks noChangeAspect="1"/>
          </p:cNvPicPr>
          <p:nvPr/>
        </p:nvPicPr>
        <p:blipFill>
          <a:blip r:embed="rId2"/>
          <a:stretch>
            <a:fillRect/>
          </a:stretch>
        </p:blipFill>
        <p:spPr>
          <a:xfrm>
            <a:off x="14692087" y="6528875"/>
            <a:ext cx="3092734" cy="1237094"/>
          </a:xfrm>
          <a:prstGeom prst="rect">
            <a:avLst/>
          </a:prstGeom>
        </p:spPr>
      </p:pic>
      <p:pic>
        <p:nvPicPr>
          <p:cNvPr id="13" name="Picture 12">
            <a:extLst>
              <a:ext uri="{FF2B5EF4-FFF2-40B4-BE49-F238E27FC236}">
                <a16:creationId xmlns:a16="http://schemas.microsoft.com/office/drawing/2014/main" id="{2E16AF9B-ED4A-D44A-ABDF-1C54FBE8B15E}"/>
              </a:ext>
            </a:extLst>
          </p:cNvPr>
          <p:cNvPicPr>
            <a:picLocks noChangeAspect="1"/>
          </p:cNvPicPr>
          <p:nvPr/>
        </p:nvPicPr>
        <p:blipFill rotWithShape="1">
          <a:blip r:embed="rId3"/>
          <a:srcRect l="-593" t="16609" r="593" b="34338"/>
          <a:stretch/>
        </p:blipFill>
        <p:spPr>
          <a:xfrm>
            <a:off x="15182035" y="8218246"/>
            <a:ext cx="5760866" cy="2536024"/>
          </a:xfrm>
          <a:prstGeom prst="rect">
            <a:avLst/>
          </a:prstGeom>
        </p:spPr>
      </p:pic>
      <p:pic>
        <p:nvPicPr>
          <p:cNvPr id="14" name="Picture 13">
            <a:extLst>
              <a:ext uri="{FF2B5EF4-FFF2-40B4-BE49-F238E27FC236}">
                <a16:creationId xmlns:a16="http://schemas.microsoft.com/office/drawing/2014/main" id="{7F9B2D84-FCF3-174C-9B50-C26FA9AFA935}"/>
              </a:ext>
            </a:extLst>
          </p:cNvPr>
          <p:cNvPicPr>
            <a:picLocks noChangeAspect="1"/>
          </p:cNvPicPr>
          <p:nvPr/>
        </p:nvPicPr>
        <p:blipFill>
          <a:blip r:embed="rId4"/>
          <a:stretch>
            <a:fillRect/>
          </a:stretch>
        </p:blipFill>
        <p:spPr>
          <a:xfrm>
            <a:off x="18506685" y="4391291"/>
            <a:ext cx="2922402" cy="2922402"/>
          </a:xfrm>
          <a:prstGeom prst="rect">
            <a:avLst/>
          </a:prstGeom>
        </p:spPr>
      </p:pic>
      <p:sp>
        <p:nvSpPr>
          <p:cNvPr id="15" name="Rectangle 14">
            <a:extLst>
              <a:ext uri="{FF2B5EF4-FFF2-40B4-BE49-F238E27FC236}">
                <a16:creationId xmlns:a16="http://schemas.microsoft.com/office/drawing/2014/main" id="{FBAB18AC-BEC3-D641-8E61-4944A6B23D57}"/>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Recent Speedups in MIO</a:t>
            </a:r>
          </a:p>
        </p:txBody>
      </p:sp>
      <p:cxnSp>
        <p:nvCxnSpPr>
          <p:cNvPr id="16" name="Straight Connector 15">
            <a:extLst>
              <a:ext uri="{FF2B5EF4-FFF2-40B4-BE49-F238E27FC236}">
                <a16:creationId xmlns:a16="http://schemas.microsoft.com/office/drawing/2014/main" id="{5C1E7296-CAFC-6C41-A24C-76462C8D5050}"/>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3A1E4472-B07C-944F-AD7B-1DAEE7A8C712}"/>
              </a:ext>
            </a:extLst>
          </p:cNvPr>
          <p:cNvSpPr/>
          <p:nvPr/>
        </p:nvSpPr>
        <p:spPr>
          <a:xfrm>
            <a:off x="16630650" y="11802787"/>
            <a:ext cx="6971118" cy="1429989"/>
          </a:xfrm>
          <a:prstGeom prst="rect">
            <a:avLst/>
          </a:prstGeom>
          <a:solidFill>
            <a:srgbClr val="C4E2E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b="1" dirty="0">
                <a:solidFill>
                  <a:schemeClr val="tx1"/>
                </a:solidFill>
              </a:rPr>
              <a:t>Data and code available at:</a:t>
            </a:r>
          </a:p>
          <a:p>
            <a:pPr algn="ctr"/>
            <a:r>
              <a:rPr lang="en-US" sz="3200" dirty="0">
                <a:hlinkClick r:id="rId5"/>
              </a:rPr>
              <a:t>https://github.com/hwiberg/SSAC2020</a:t>
            </a:r>
            <a:r>
              <a:rPr lang="en-US" sz="3200" b="1" dirty="0">
                <a:solidFill>
                  <a:schemeClr val="tx1"/>
                </a:solidFill>
              </a:rPr>
              <a:t> </a:t>
            </a:r>
            <a:endParaRPr lang="en-US" sz="3200" dirty="0">
              <a:solidFill>
                <a:schemeClr val="tx1"/>
              </a:solidFill>
            </a:endParaRPr>
          </a:p>
        </p:txBody>
      </p:sp>
    </p:spTree>
    <p:extLst>
      <p:ext uri="{BB962C8B-B14F-4D97-AF65-F5344CB8AC3E}">
        <p14:creationId xmlns:p14="http://schemas.microsoft.com/office/powerpoint/2010/main" val="352950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24839-E656-564B-BE43-958B1390CA54}"/>
              </a:ext>
            </a:extLst>
          </p:cNvPr>
          <p:cNvSpPr>
            <a:spLocks noGrp="1"/>
          </p:cNvSpPr>
          <p:nvPr>
            <p:ph type="title"/>
          </p:nvPr>
        </p:nvSpPr>
        <p:spPr>
          <a:xfrm>
            <a:off x="1676400" y="6129565"/>
            <a:ext cx="21031200" cy="2651126"/>
          </a:xfrm>
        </p:spPr>
        <p:txBody>
          <a:bodyPr/>
          <a:lstStyle/>
          <a:p>
            <a:r>
              <a:rPr lang="en-US" dirty="0"/>
              <a:t>Case Study: Constructing the </a:t>
            </a:r>
            <a:br>
              <a:rPr lang="en-US" dirty="0"/>
            </a:br>
            <a:r>
              <a:rPr lang="en-US" dirty="0"/>
              <a:t>USA Basketball Dream Team </a:t>
            </a:r>
          </a:p>
        </p:txBody>
      </p:sp>
      <p:sp>
        <p:nvSpPr>
          <p:cNvPr id="4" name="Slide Number Placeholder 3">
            <a:extLst>
              <a:ext uri="{FF2B5EF4-FFF2-40B4-BE49-F238E27FC236}">
                <a16:creationId xmlns:a16="http://schemas.microsoft.com/office/drawing/2014/main" id="{78408439-E839-824E-BB72-D357B2954623}"/>
              </a:ext>
            </a:extLst>
          </p:cNvPr>
          <p:cNvSpPr>
            <a:spLocks noGrp="1"/>
          </p:cNvSpPr>
          <p:nvPr>
            <p:ph type="sldNum" sz="quarter" idx="12"/>
          </p:nvPr>
        </p:nvSpPr>
        <p:spPr/>
        <p:txBody>
          <a:bodyPr/>
          <a:lstStyle/>
          <a:p>
            <a:fld id="{48F63A3B-78C7-47BE-AE5E-E10140E04643}" type="slidenum">
              <a:rPr lang="en-US" smtClean="0"/>
              <a:t>7</a:t>
            </a:fld>
            <a:endParaRPr lang="en-US" dirty="0"/>
          </a:p>
        </p:txBody>
      </p:sp>
    </p:spTree>
    <p:extLst>
      <p:ext uri="{BB962C8B-B14F-4D97-AF65-F5344CB8AC3E}">
        <p14:creationId xmlns:p14="http://schemas.microsoft.com/office/powerpoint/2010/main" val="13002790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058652-1440-4488-90CE-30B27BE02252}"/>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Constructing an Olympic Team</a:t>
            </a:r>
          </a:p>
        </p:txBody>
      </p:sp>
      <p:cxnSp>
        <p:nvCxnSpPr>
          <p:cNvPr id="7" name="Straight Connector 6">
            <a:extLst>
              <a:ext uri="{FF2B5EF4-FFF2-40B4-BE49-F238E27FC236}">
                <a16:creationId xmlns:a16="http://schemas.microsoft.com/office/drawing/2014/main" id="{AFAC4ADA-C0C1-4939-B899-7E630768CFBD}"/>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4" name="Content Placeholder 4">
            <a:extLst>
              <a:ext uri="{FF2B5EF4-FFF2-40B4-BE49-F238E27FC236}">
                <a16:creationId xmlns:a16="http://schemas.microsoft.com/office/drawing/2014/main" id="{510EC257-4061-E444-8C3D-F150FF54FD13}"/>
              </a:ext>
            </a:extLst>
          </p:cNvPr>
          <p:cNvSpPr txBox="1">
            <a:spLocks/>
          </p:cNvSpPr>
          <p:nvPr/>
        </p:nvSpPr>
        <p:spPr>
          <a:xfrm>
            <a:off x="2202271" y="6118613"/>
            <a:ext cx="19781598" cy="1813217"/>
          </a:xfrm>
          <a:prstGeom prst="rect">
            <a:avLst/>
          </a:prstGeom>
          <a:solidFill>
            <a:srgbClr val="0F506E"/>
          </a:solidFill>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ctr">
              <a:buNone/>
            </a:pPr>
            <a:r>
              <a:rPr lang="en-US" sz="4800" b="1" dirty="0">
                <a:solidFill>
                  <a:schemeClr val="bg1"/>
                </a:solidFill>
                <a:latin typeface="Calibri" panose="020F0502020204030204" pitchFamily="34" charset="0"/>
                <a:cs typeface="Calibri" panose="020F0502020204030204" pitchFamily="34" charset="0"/>
              </a:rPr>
              <a:t>USA Basketball must decide who to put on the 12-man roster for the </a:t>
            </a:r>
          </a:p>
          <a:p>
            <a:pPr marL="0" indent="0" algn="ctr">
              <a:buNone/>
            </a:pPr>
            <a:r>
              <a:rPr lang="en-US" sz="4800" b="1" dirty="0">
                <a:solidFill>
                  <a:schemeClr val="bg1"/>
                </a:solidFill>
                <a:latin typeface="Calibri" panose="020F0502020204030204" pitchFamily="34" charset="0"/>
                <a:cs typeface="Calibri" panose="020F0502020204030204" pitchFamily="34" charset="0"/>
              </a:rPr>
              <a:t>2020 Summer Olympics. </a:t>
            </a:r>
          </a:p>
        </p:txBody>
      </p:sp>
      <p:pic>
        <p:nvPicPr>
          <p:cNvPr id="2" name="Picture 1">
            <a:extLst>
              <a:ext uri="{FF2B5EF4-FFF2-40B4-BE49-F238E27FC236}">
                <a16:creationId xmlns:a16="http://schemas.microsoft.com/office/drawing/2014/main" id="{CB80AA35-39CF-9F4D-B9D2-99F9CCD5D852}"/>
              </a:ext>
            </a:extLst>
          </p:cNvPr>
          <p:cNvPicPr>
            <a:picLocks noChangeAspect="1"/>
          </p:cNvPicPr>
          <p:nvPr/>
        </p:nvPicPr>
        <p:blipFill>
          <a:blip r:embed="rId3"/>
          <a:stretch>
            <a:fillRect/>
          </a:stretch>
        </p:blipFill>
        <p:spPr>
          <a:xfrm>
            <a:off x="10033000" y="7999738"/>
            <a:ext cx="4318000" cy="4318000"/>
          </a:xfrm>
          <a:prstGeom prst="rect">
            <a:avLst/>
          </a:prstGeom>
        </p:spPr>
      </p:pic>
      <p:pic>
        <p:nvPicPr>
          <p:cNvPr id="8" name="Picture 7">
            <a:extLst>
              <a:ext uri="{FF2B5EF4-FFF2-40B4-BE49-F238E27FC236}">
                <a16:creationId xmlns:a16="http://schemas.microsoft.com/office/drawing/2014/main" id="{0B33EFA9-DA48-1B4C-ADBD-35A5F487CC91}"/>
              </a:ext>
            </a:extLst>
          </p:cNvPr>
          <p:cNvPicPr>
            <a:picLocks noChangeAspect="1"/>
          </p:cNvPicPr>
          <p:nvPr/>
        </p:nvPicPr>
        <p:blipFill>
          <a:blip r:embed="rId4"/>
          <a:stretch>
            <a:fillRect/>
          </a:stretch>
        </p:blipFill>
        <p:spPr>
          <a:xfrm>
            <a:off x="2202271" y="3016988"/>
            <a:ext cx="3776472" cy="2740640"/>
          </a:xfrm>
          <a:prstGeom prst="rect">
            <a:avLst/>
          </a:prstGeom>
        </p:spPr>
      </p:pic>
      <p:pic>
        <p:nvPicPr>
          <p:cNvPr id="9" name="Picture 8">
            <a:extLst>
              <a:ext uri="{FF2B5EF4-FFF2-40B4-BE49-F238E27FC236}">
                <a16:creationId xmlns:a16="http://schemas.microsoft.com/office/drawing/2014/main" id="{022E5E52-ADAD-0E4E-A3DF-0E92281D9637}"/>
              </a:ext>
            </a:extLst>
          </p:cNvPr>
          <p:cNvPicPr>
            <a:picLocks noChangeAspect="1"/>
          </p:cNvPicPr>
          <p:nvPr/>
        </p:nvPicPr>
        <p:blipFill>
          <a:blip r:embed="rId5"/>
          <a:stretch>
            <a:fillRect/>
          </a:stretch>
        </p:blipFill>
        <p:spPr>
          <a:xfrm>
            <a:off x="4382717" y="3016988"/>
            <a:ext cx="3776472" cy="2740640"/>
          </a:xfrm>
          <a:prstGeom prst="rect">
            <a:avLst/>
          </a:prstGeom>
        </p:spPr>
      </p:pic>
      <p:pic>
        <p:nvPicPr>
          <p:cNvPr id="14" name="Picture 13">
            <a:extLst>
              <a:ext uri="{FF2B5EF4-FFF2-40B4-BE49-F238E27FC236}">
                <a16:creationId xmlns:a16="http://schemas.microsoft.com/office/drawing/2014/main" id="{EF425EA1-B8F0-4D4F-8D15-53B4860B5C38}"/>
              </a:ext>
            </a:extLst>
          </p:cNvPr>
          <p:cNvPicPr>
            <a:picLocks noChangeAspect="1"/>
          </p:cNvPicPr>
          <p:nvPr/>
        </p:nvPicPr>
        <p:blipFill>
          <a:blip r:embed="rId6"/>
          <a:stretch>
            <a:fillRect/>
          </a:stretch>
        </p:blipFill>
        <p:spPr>
          <a:xfrm>
            <a:off x="6080114" y="3016988"/>
            <a:ext cx="3776472" cy="2740640"/>
          </a:xfrm>
          <a:prstGeom prst="rect">
            <a:avLst/>
          </a:prstGeom>
        </p:spPr>
      </p:pic>
      <p:pic>
        <p:nvPicPr>
          <p:cNvPr id="12" name="Picture 11">
            <a:extLst>
              <a:ext uri="{FF2B5EF4-FFF2-40B4-BE49-F238E27FC236}">
                <a16:creationId xmlns:a16="http://schemas.microsoft.com/office/drawing/2014/main" id="{71C038AF-32E6-A341-B382-75291FF41AFF}"/>
              </a:ext>
            </a:extLst>
          </p:cNvPr>
          <p:cNvPicPr>
            <a:picLocks noChangeAspect="1"/>
          </p:cNvPicPr>
          <p:nvPr/>
        </p:nvPicPr>
        <p:blipFill>
          <a:blip r:embed="rId7"/>
          <a:stretch>
            <a:fillRect/>
          </a:stretch>
        </p:blipFill>
        <p:spPr>
          <a:xfrm>
            <a:off x="8056365" y="3016988"/>
            <a:ext cx="3776472" cy="2740640"/>
          </a:xfrm>
          <a:prstGeom prst="rect">
            <a:avLst/>
          </a:prstGeom>
        </p:spPr>
      </p:pic>
      <p:pic>
        <p:nvPicPr>
          <p:cNvPr id="15" name="Picture 14">
            <a:extLst>
              <a:ext uri="{FF2B5EF4-FFF2-40B4-BE49-F238E27FC236}">
                <a16:creationId xmlns:a16="http://schemas.microsoft.com/office/drawing/2014/main" id="{574450DF-38C6-8448-A664-3F74E112CE65}"/>
              </a:ext>
            </a:extLst>
          </p:cNvPr>
          <p:cNvPicPr>
            <a:picLocks noChangeAspect="1"/>
          </p:cNvPicPr>
          <p:nvPr/>
        </p:nvPicPr>
        <p:blipFill>
          <a:blip r:embed="rId8"/>
          <a:stretch>
            <a:fillRect/>
          </a:stretch>
        </p:blipFill>
        <p:spPr>
          <a:xfrm>
            <a:off x="9921248" y="3003717"/>
            <a:ext cx="3813048" cy="2767183"/>
          </a:xfrm>
          <a:prstGeom prst="rect">
            <a:avLst/>
          </a:prstGeom>
        </p:spPr>
      </p:pic>
      <p:pic>
        <p:nvPicPr>
          <p:cNvPr id="13" name="Picture 12">
            <a:extLst>
              <a:ext uri="{FF2B5EF4-FFF2-40B4-BE49-F238E27FC236}">
                <a16:creationId xmlns:a16="http://schemas.microsoft.com/office/drawing/2014/main" id="{08473FC0-3DCF-3541-BD0B-B0F0E59C4265}"/>
              </a:ext>
            </a:extLst>
          </p:cNvPr>
          <p:cNvPicPr>
            <a:picLocks noChangeAspect="1"/>
          </p:cNvPicPr>
          <p:nvPr/>
        </p:nvPicPr>
        <p:blipFill>
          <a:blip r:embed="rId9"/>
          <a:stretch>
            <a:fillRect/>
          </a:stretch>
        </p:blipFill>
        <p:spPr>
          <a:xfrm>
            <a:off x="12192000" y="3016988"/>
            <a:ext cx="3776472" cy="2740640"/>
          </a:xfrm>
          <a:prstGeom prst="rect">
            <a:avLst/>
          </a:prstGeom>
        </p:spPr>
      </p:pic>
      <p:pic>
        <p:nvPicPr>
          <p:cNvPr id="10" name="Picture 9">
            <a:extLst>
              <a:ext uri="{FF2B5EF4-FFF2-40B4-BE49-F238E27FC236}">
                <a16:creationId xmlns:a16="http://schemas.microsoft.com/office/drawing/2014/main" id="{D2F26CD8-66BE-5E40-B60D-B6C7E50658F1}"/>
              </a:ext>
            </a:extLst>
          </p:cNvPr>
          <p:cNvPicPr>
            <a:picLocks noChangeAspect="1"/>
          </p:cNvPicPr>
          <p:nvPr/>
        </p:nvPicPr>
        <p:blipFill>
          <a:blip r:embed="rId10"/>
          <a:stretch>
            <a:fillRect/>
          </a:stretch>
        </p:blipFill>
        <p:spPr>
          <a:xfrm>
            <a:off x="13889397" y="3016988"/>
            <a:ext cx="3776472" cy="2740640"/>
          </a:xfrm>
          <a:prstGeom prst="rect">
            <a:avLst/>
          </a:prstGeom>
        </p:spPr>
      </p:pic>
      <p:pic>
        <p:nvPicPr>
          <p:cNvPr id="16" name="Picture 15">
            <a:extLst>
              <a:ext uri="{FF2B5EF4-FFF2-40B4-BE49-F238E27FC236}">
                <a16:creationId xmlns:a16="http://schemas.microsoft.com/office/drawing/2014/main" id="{524C5949-3945-EA4D-A87F-D730E06F5AB5}"/>
              </a:ext>
            </a:extLst>
          </p:cNvPr>
          <p:cNvPicPr>
            <a:picLocks noChangeAspect="1"/>
          </p:cNvPicPr>
          <p:nvPr/>
        </p:nvPicPr>
        <p:blipFill>
          <a:blip r:embed="rId11"/>
          <a:stretch>
            <a:fillRect/>
          </a:stretch>
        </p:blipFill>
        <p:spPr>
          <a:xfrm>
            <a:off x="16327635" y="3016988"/>
            <a:ext cx="3813048" cy="2767183"/>
          </a:xfrm>
          <a:prstGeom prst="rect">
            <a:avLst/>
          </a:prstGeom>
        </p:spPr>
      </p:pic>
      <p:pic>
        <p:nvPicPr>
          <p:cNvPr id="5" name="Picture 4">
            <a:extLst>
              <a:ext uri="{FF2B5EF4-FFF2-40B4-BE49-F238E27FC236}">
                <a16:creationId xmlns:a16="http://schemas.microsoft.com/office/drawing/2014/main" id="{D7C09DF5-EBDD-9C4A-845C-ABED01D53959}"/>
              </a:ext>
            </a:extLst>
          </p:cNvPr>
          <p:cNvPicPr>
            <a:picLocks noChangeAspect="1"/>
          </p:cNvPicPr>
          <p:nvPr/>
        </p:nvPicPr>
        <p:blipFill>
          <a:blip r:embed="rId12"/>
          <a:stretch>
            <a:fillRect/>
          </a:stretch>
        </p:blipFill>
        <p:spPr>
          <a:xfrm>
            <a:off x="18207397" y="3016988"/>
            <a:ext cx="3776472" cy="2744237"/>
          </a:xfrm>
          <a:prstGeom prst="rect">
            <a:avLst/>
          </a:prstGeom>
        </p:spPr>
      </p:pic>
      <p:sp>
        <p:nvSpPr>
          <p:cNvPr id="19" name="Rectangle 18">
            <a:extLst>
              <a:ext uri="{FF2B5EF4-FFF2-40B4-BE49-F238E27FC236}">
                <a16:creationId xmlns:a16="http://schemas.microsoft.com/office/drawing/2014/main" id="{0F87EA49-EBBF-0E4B-AC3A-B9F1B053FD0C}"/>
              </a:ext>
            </a:extLst>
          </p:cNvPr>
          <p:cNvSpPr/>
          <p:nvPr/>
        </p:nvSpPr>
        <p:spPr>
          <a:xfrm>
            <a:off x="17101456" y="12786757"/>
            <a:ext cx="12192000" cy="369332"/>
          </a:xfrm>
          <a:prstGeom prst="rect">
            <a:avLst/>
          </a:prstGeom>
        </p:spPr>
        <p:txBody>
          <a:bodyPr>
            <a:spAutoFit/>
          </a:bodyPr>
          <a:lstStyle/>
          <a:p>
            <a:r>
              <a:rPr lang="en-US" sz="1800" dirty="0"/>
              <a:t>Source: </a:t>
            </a:r>
            <a:r>
              <a:rPr lang="en-US" sz="1800" dirty="0">
                <a:hlinkClick r:id="rId13"/>
              </a:rPr>
              <a:t>https://www.espn.com/</a:t>
            </a:r>
            <a:r>
              <a:rPr lang="en-US" sz="1800" dirty="0"/>
              <a:t>, </a:t>
            </a:r>
            <a:r>
              <a:rPr lang="en-US" sz="1800" dirty="0">
                <a:hlinkClick r:id="rId14"/>
              </a:rPr>
              <a:t>https://www.olympic.org/tokyo-2020</a:t>
            </a:r>
            <a:endParaRPr lang="en-US" sz="1800" dirty="0"/>
          </a:p>
        </p:txBody>
      </p:sp>
    </p:spTree>
    <p:extLst>
      <p:ext uri="{BB962C8B-B14F-4D97-AF65-F5344CB8AC3E}">
        <p14:creationId xmlns:p14="http://schemas.microsoft.com/office/powerpoint/2010/main" val="397836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49A346-D9D0-1D4F-BFBE-7DBA139EFE9C}"/>
              </a:ext>
            </a:extLst>
          </p:cNvPr>
          <p:cNvSpPr>
            <a:spLocks noGrp="1"/>
          </p:cNvSpPr>
          <p:nvPr>
            <p:ph type="sldNum" sz="quarter" idx="12"/>
          </p:nvPr>
        </p:nvSpPr>
        <p:spPr/>
        <p:txBody>
          <a:bodyPr/>
          <a:lstStyle/>
          <a:p>
            <a:fld id="{48F63A3B-78C7-47BE-AE5E-E10140E04643}" type="slidenum">
              <a:rPr lang="en-US" smtClean="0"/>
              <a:t>9</a:t>
            </a:fld>
            <a:endParaRPr lang="en-US" dirty="0"/>
          </a:p>
        </p:txBody>
      </p:sp>
      <p:pic>
        <p:nvPicPr>
          <p:cNvPr id="7" name="Picture 6">
            <a:extLst>
              <a:ext uri="{FF2B5EF4-FFF2-40B4-BE49-F238E27FC236}">
                <a16:creationId xmlns:a16="http://schemas.microsoft.com/office/drawing/2014/main" id="{F1DEB896-77FB-6743-BC35-215CFAA53B29}"/>
              </a:ext>
            </a:extLst>
          </p:cNvPr>
          <p:cNvPicPr>
            <a:picLocks noChangeAspect="1"/>
          </p:cNvPicPr>
          <p:nvPr/>
        </p:nvPicPr>
        <p:blipFill rotWithShape="1">
          <a:blip r:embed="rId2"/>
          <a:srcRect r="50031"/>
          <a:stretch/>
        </p:blipFill>
        <p:spPr>
          <a:xfrm>
            <a:off x="15252784" y="0"/>
            <a:ext cx="9138194" cy="13715987"/>
          </a:xfrm>
          <a:prstGeom prst="rect">
            <a:avLst/>
          </a:prstGeom>
        </p:spPr>
      </p:pic>
      <p:sp>
        <p:nvSpPr>
          <p:cNvPr id="8" name="Content Placeholder 4">
            <a:extLst>
              <a:ext uri="{FF2B5EF4-FFF2-40B4-BE49-F238E27FC236}">
                <a16:creationId xmlns:a16="http://schemas.microsoft.com/office/drawing/2014/main" id="{9E2CC3CF-821F-564E-9878-F812F435A070}"/>
              </a:ext>
            </a:extLst>
          </p:cNvPr>
          <p:cNvSpPr txBox="1">
            <a:spLocks/>
          </p:cNvSpPr>
          <p:nvPr/>
        </p:nvSpPr>
        <p:spPr>
          <a:xfrm>
            <a:off x="1162386" y="2906486"/>
            <a:ext cx="12081666" cy="9405201"/>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n-US" sz="4800" dirty="0">
                <a:latin typeface="Calibri" panose="020F0502020204030204" pitchFamily="34" charset="0"/>
                <a:cs typeface="Calibri" panose="020F0502020204030204" pitchFamily="34" charset="0"/>
              </a:rPr>
              <a:t>We want to select a </a:t>
            </a:r>
            <a:r>
              <a:rPr lang="en-US" sz="4800" b="1" dirty="0">
                <a:latin typeface="Calibri" panose="020F0502020204030204" pitchFamily="34" charset="0"/>
                <a:cs typeface="Calibri" panose="020F0502020204030204" pitchFamily="34" charset="0"/>
              </a:rPr>
              <a:t>high-performing team </a:t>
            </a:r>
            <a:r>
              <a:rPr lang="en-US" sz="4800" dirty="0">
                <a:latin typeface="Calibri" panose="020F0502020204030204" pitchFamily="34" charset="0"/>
                <a:cs typeface="Calibri" panose="020F0502020204030204" pitchFamily="34" charset="0"/>
              </a:rPr>
              <a:t>that meets </a:t>
            </a:r>
            <a:r>
              <a:rPr lang="en-US" sz="4800" b="1" dirty="0">
                <a:latin typeface="Calibri" panose="020F0502020204030204" pitchFamily="34" charset="0"/>
                <a:cs typeface="Calibri" panose="020F0502020204030204" pitchFamily="34" charset="0"/>
              </a:rPr>
              <a:t>Olympic regulations </a:t>
            </a:r>
            <a:r>
              <a:rPr lang="en-US" sz="4800" dirty="0">
                <a:latin typeface="Calibri" panose="020F0502020204030204" pitchFamily="34" charset="0"/>
                <a:cs typeface="Calibri" panose="020F0502020204030204" pitchFamily="34" charset="0"/>
              </a:rPr>
              <a:t>and</a:t>
            </a:r>
            <a:r>
              <a:rPr lang="en-US" sz="4800" b="1" dirty="0">
                <a:latin typeface="Calibri" panose="020F0502020204030204" pitchFamily="34" charset="0"/>
                <a:cs typeface="Calibri" panose="020F0502020204030204" pitchFamily="34" charset="0"/>
              </a:rPr>
              <a:t> desired constraints on team composition.</a:t>
            </a:r>
          </a:p>
          <a:p>
            <a:pPr marL="0" indent="0">
              <a:buNone/>
            </a:pPr>
            <a:endParaRPr lang="en-US" sz="4800" b="1" dirty="0">
              <a:latin typeface="Calibri" panose="020F0502020204030204" pitchFamily="34" charset="0"/>
              <a:cs typeface="Calibri" panose="020F0502020204030204" pitchFamily="34" charset="0"/>
            </a:endParaRPr>
          </a:p>
          <a:p>
            <a:pPr marL="0" indent="0">
              <a:buNone/>
            </a:pPr>
            <a:endParaRPr lang="en-US" sz="4800" b="1" dirty="0">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F103F899-0FB2-C447-BB18-7486B84D226D}"/>
              </a:ext>
            </a:extLst>
          </p:cNvPr>
          <p:cNvSpPr/>
          <p:nvPr/>
        </p:nvSpPr>
        <p:spPr>
          <a:xfrm>
            <a:off x="2827161" y="6857993"/>
            <a:ext cx="8752115" cy="2406548"/>
          </a:xfrm>
          <a:prstGeom prst="rect">
            <a:avLst/>
          </a:prstGeom>
          <a:solidFill>
            <a:srgbClr val="C4E2E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800" b="1" dirty="0">
                <a:solidFill>
                  <a:schemeClr val="tx1"/>
                </a:solidFill>
              </a:rPr>
              <a:t>How can we formalize this optimization problem as a mathematical model?</a:t>
            </a:r>
            <a:endParaRPr lang="en-US" sz="4800" dirty="0">
              <a:solidFill>
                <a:schemeClr val="tx1"/>
              </a:solidFill>
            </a:endParaRPr>
          </a:p>
        </p:txBody>
      </p:sp>
      <p:sp>
        <p:nvSpPr>
          <p:cNvPr id="10" name="Rectangle 9">
            <a:extLst>
              <a:ext uri="{FF2B5EF4-FFF2-40B4-BE49-F238E27FC236}">
                <a16:creationId xmlns:a16="http://schemas.microsoft.com/office/drawing/2014/main" id="{5E91B950-AF79-E149-A452-CF6B8944DADB}"/>
              </a:ext>
            </a:extLst>
          </p:cNvPr>
          <p:cNvSpPr/>
          <p:nvPr/>
        </p:nvSpPr>
        <p:spPr>
          <a:xfrm>
            <a:off x="1162386" y="11124369"/>
            <a:ext cx="8385125" cy="338554"/>
          </a:xfrm>
          <a:prstGeom prst="rect">
            <a:avLst/>
          </a:prstGeom>
        </p:spPr>
        <p:txBody>
          <a:bodyPr wrap="square">
            <a:spAutoFit/>
          </a:bodyPr>
          <a:lstStyle/>
          <a:p>
            <a:r>
              <a:rPr lang="en-US" sz="1600" dirty="0">
                <a:hlinkClick r:id="rId3"/>
              </a:rPr>
              <a:t>Source: https://www.usab.com/news-events/news/2016/06/2016-moly-team-announced.aspx</a:t>
            </a:r>
            <a:endParaRPr lang="en-US" sz="1600" dirty="0"/>
          </a:p>
        </p:txBody>
      </p:sp>
    </p:spTree>
    <p:extLst>
      <p:ext uri="{BB962C8B-B14F-4D97-AF65-F5344CB8AC3E}">
        <p14:creationId xmlns:p14="http://schemas.microsoft.com/office/powerpoint/2010/main" val="4286975492"/>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1620</TotalTime>
  <Words>1407</Words>
  <Application>Microsoft Macintosh PowerPoint</Application>
  <PresentationFormat>Custom</PresentationFormat>
  <Paragraphs>153</Paragraphs>
  <Slides>19</Slides>
  <Notes>3</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19</vt:i4>
      </vt:variant>
    </vt:vector>
  </HeadingPairs>
  <TitlesOfParts>
    <vt:vector size="30" baseType="lpstr">
      <vt:lpstr>Lato Black</vt:lpstr>
      <vt:lpstr>Lato Light</vt:lpstr>
      <vt:lpstr>Arial</vt:lpstr>
      <vt:lpstr>Calibri</vt:lpstr>
      <vt:lpstr>Calibri Light</vt:lpstr>
      <vt:lpstr>Cambria Math</vt:lpstr>
      <vt:lpstr>Courier New</vt:lpstr>
      <vt:lpstr>Wingdings 2</vt:lpstr>
      <vt:lpstr>1_Office Theme</vt:lpstr>
      <vt:lpstr>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Case Study: Constructing the  USA Basketball Dream Team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Julia Example (in Jupyter Notebook)</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Creative Presentations</dc:title>
  <dc:subject/>
  <dc:creator>Rocketo Graphics</dc:creator>
  <cp:keywords/>
  <dc:description/>
  <cp:lastModifiedBy>Holly Wiberg</cp:lastModifiedBy>
  <cp:revision>4113</cp:revision>
  <dcterms:created xsi:type="dcterms:W3CDTF">2014-11-12T21:47:38Z</dcterms:created>
  <dcterms:modified xsi:type="dcterms:W3CDTF">2020-03-06T03:33:45Z</dcterms:modified>
  <cp:category/>
</cp:coreProperties>
</file>